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Computer Says No" charset="1" panose="00000400000000000000"/>
      <p:regular r:id="rId23"/>
    </p:embeddedFont>
    <p:embeddedFont>
      <p:font typeface="Poppins Light" charset="1" panose="00000400000000000000"/>
      <p:regular r:id="rId24"/>
    </p:embeddedFont>
    <p:embeddedFont>
      <p:font typeface="Poppins" charset="1" panose="00000500000000000000"/>
      <p:regular r:id="rId25"/>
    </p:embeddedFont>
    <p:embeddedFont>
      <p:font typeface="Georgia Pro Light" charset="1" panose="02040302050405020303"/>
      <p:regular r:id="rId26"/>
    </p:embeddedFont>
    <p:embeddedFont>
      <p:font typeface="Georgia Pro" charset="1" panose="02040502050405020303"/>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sv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5.pn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5.pn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5.pn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2576678" y="61722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3268070" y="-2818506"/>
            <a:ext cx="4825046" cy="4219769"/>
          </a:xfrm>
          <a:custGeom>
            <a:avLst/>
            <a:gdLst/>
            <a:ahLst/>
            <a:cxnLst/>
            <a:rect r="r" b="b" t="t" l="l"/>
            <a:pathLst>
              <a:path h="4219769" w="4825046">
                <a:moveTo>
                  <a:pt x="0" y="0"/>
                </a:moveTo>
                <a:lnTo>
                  <a:pt x="4825046" y="0"/>
                </a:lnTo>
                <a:lnTo>
                  <a:pt x="4825046" y="4219769"/>
                </a:lnTo>
                <a:lnTo>
                  <a:pt x="0" y="4219769"/>
                </a:lnTo>
                <a:lnTo>
                  <a:pt x="0" y="0"/>
                </a:lnTo>
                <a:close/>
              </a:path>
            </a:pathLst>
          </a:custGeom>
          <a:blipFill>
            <a:blip r:embed="rId4"/>
            <a:stretch>
              <a:fillRect l="0" t="0" r="0" b="0"/>
            </a:stretch>
          </a:blipFill>
        </p:spPr>
      </p:sp>
      <p:sp>
        <p:nvSpPr>
          <p:cNvPr name="Freeform 5" id="5"/>
          <p:cNvSpPr/>
          <p:nvPr/>
        </p:nvSpPr>
        <p:spPr>
          <a:xfrm flipH="false" flipV="false" rot="0">
            <a:off x="14161481" y="-41148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6" id="6"/>
          <p:cNvSpPr/>
          <p:nvPr/>
        </p:nvSpPr>
        <p:spPr>
          <a:xfrm flipH="false" flipV="false" rot="0">
            <a:off x="-338334" y="539073"/>
            <a:ext cx="3948234" cy="1724379"/>
          </a:xfrm>
          <a:custGeom>
            <a:avLst/>
            <a:gdLst/>
            <a:ahLst/>
            <a:cxnLst/>
            <a:rect r="r" b="b" t="t" l="l"/>
            <a:pathLst>
              <a:path h="1724379" w="3948234">
                <a:moveTo>
                  <a:pt x="0" y="0"/>
                </a:moveTo>
                <a:lnTo>
                  <a:pt x="3948233" y="0"/>
                </a:lnTo>
                <a:lnTo>
                  <a:pt x="3948233" y="1724379"/>
                </a:lnTo>
                <a:lnTo>
                  <a:pt x="0" y="1724379"/>
                </a:lnTo>
                <a:lnTo>
                  <a:pt x="0" y="0"/>
                </a:lnTo>
                <a:close/>
              </a:path>
            </a:pathLst>
          </a:custGeom>
          <a:blipFill>
            <a:blip r:embed="rId5"/>
            <a:stretch>
              <a:fillRect l="0" t="0" r="0" b="0"/>
            </a:stretch>
          </a:blipFill>
        </p:spPr>
      </p:sp>
      <p:sp>
        <p:nvSpPr>
          <p:cNvPr name="Freeform 7" id="7"/>
          <p:cNvSpPr/>
          <p:nvPr/>
        </p:nvSpPr>
        <p:spPr>
          <a:xfrm flipH="false" flipV="false" rot="0">
            <a:off x="4601689" y="8426785"/>
            <a:ext cx="4729467" cy="4047169"/>
          </a:xfrm>
          <a:custGeom>
            <a:avLst/>
            <a:gdLst/>
            <a:ahLst/>
            <a:cxnLst/>
            <a:rect r="r" b="b" t="t" l="l"/>
            <a:pathLst>
              <a:path h="4047169" w="4729467">
                <a:moveTo>
                  <a:pt x="0" y="0"/>
                </a:moveTo>
                <a:lnTo>
                  <a:pt x="4729467" y="0"/>
                </a:lnTo>
                <a:lnTo>
                  <a:pt x="4729467" y="4047170"/>
                </a:lnTo>
                <a:lnTo>
                  <a:pt x="0" y="4047170"/>
                </a:lnTo>
                <a:lnTo>
                  <a:pt x="0" y="0"/>
                </a:lnTo>
                <a:close/>
              </a:path>
            </a:pathLst>
          </a:custGeom>
          <a:blipFill>
            <a:blip r:embed="rId6"/>
            <a:stretch>
              <a:fillRect l="0" t="0" r="0" b="0"/>
            </a:stretch>
          </a:blipFill>
        </p:spPr>
      </p:sp>
      <p:sp>
        <p:nvSpPr>
          <p:cNvPr name="TextBox 8" id="8"/>
          <p:cNvSpPr txBox="true"/>
          <p:nvPr/>
        </p:nvSpPr>
        <p:spPr>
          <a:xfrm rot="0">
            <a:off x="2427808" y="3401104"/>
            <a:ext cx="8127324" cy="2520605"/>
          </a:xfrm>
          <a:prstGeom prst="rect">
            <a:avLst/>
          </a:prstGeom>
        </p:spPr>
        <p:txBody>
          <a:bodyPr anchor="t" rtlCol="false" tIns="0" lIns="0" bIns="0" rIns="0">
            <a:spAutoFit/>
          </a:bodyPr>
          <a:lstStyle/>
          <a:p>
            <a:pPr algn="ctr">
              <a:lnSpc>
                <a:spcPts val="17048"/>
              </a:lnSpc>
            </a:pPr>
            <a:r>
              <a:rPr lang="en-US" sz="23677">
                <a:solidFill>
                  <a:srgbClr val="6866E1"/>
                </a:solidFill>
                <a:latin typeface="Computer Says No"/>
                <a:ea typeface="Computer Says No"/>
                <a:cs typeface="Computer Says No"/>
                <a:sym typeface="Computer Says No"/>
              </a:rPr>
              <a:t>PROJECT</a:t>
            </a:r>
          </a:p>
        </p:txBody>
      </p:sp>
      <p:sp>
        <p:nvSpPr>
          <p:cNvPr name="TextBox 9" id="9"/>
          <p:cNvSpPr txBox="true"/>
          <p:nvPr/>
        </p:nvSpPr>
        <p:spPr>
          <a:xfrm rot="0">
            <a:off x="2850925" y="2520594"/>
            <a:ext cx="7103952" cy="771668"/>
          </a:xfrm>
          <a:prstGeom prst="rect">
            <a:avLst/>
          </a:prstGeom>
        </p:spPr>
        <p:txBody>
          <a:bodyPr anchor="t" rtlCol="false" tIns="0" lIns="0" bIns="0" rIns="0">
            <a:spAutoFit/>
          </a:bodyPr>
          <a:lstStyle/>
          <a:p>
            <a:pPr algn="ctr">
              <a:lnSpc>
                <a:spcPts val="5147"/>
              </a:lnSpc>
            </a:pPr>
            <a:r>
              <a:rPr lang="en-US" sz="7148">
                <a:solidFill>
                  <a:srgbClr val="6866E1"/>
                </a:solidFill>
                <a:latin typeface="Computer Says No"/>
                <a:ea typeface="Computer Says No"/>
                <a:cs typeface="Computer Says No"/>
                <a:sym typeface="Computer Says No"/>
              </a:rPr>
              <a:t>STUDY TRACKER DISCORD BOT</a:t>
            </a:r>
          </a:p>
        </p:txBody>
      </p:sp>
      <p:sp>
        <p:nvSpPr>
          <p:cNvPr name="TextBox 10" id="10"/>
          <p:cNvSpPr txBox="true"/>
          <p:nvPr/>
        </p:nvSpPr>
        <p:spPr>
          <a:xfrm rot="0">
            <a:off x="2850925" y="5221231"/>
            <a:ext cx="6926813" cy="2879207"/>
          </a:xfrm>
          <a:prstGeom prst="rect">
            <a:avLst/>
          </a:prstGeom>
        </p:spPr>
        <p:txBody>
          <a:bodyPr anchor="t" rtlCol="false" tIns="0" lIns="0" bIns="0" rIns="0">
            <a:spAutoFit/>
          </a:bodyPr>
          <a:lstStyle/>
          <a:p>
            <a:pPr algn="ctr">
              <a:lnSpc>
                <a:spcPts val="3799"/>
              </a:lnSpc>
            </a:pPr>
            <a:r>
              <a:rPr lang="en-US" sz="2714">
                <a:solidFill>
                  <a:srgbClr val="6866E1"/>
                </a:solidFill>
                <a:latin typeface="Poppins Light"/>
                <a:ea typeface="Poppins Light"/>
                <a:cs typeface="Poppins Light"/>
                <a:sym typeface="Poppins Light"/>
              </a:rPr>
              <a:t>BY  -  SHAUN ALAN JOSEPH</a:t>
            </a:r>
          </a:p>
          <a:p>
            <a:pPr algn="ctr">
              <a:lnSpc>
                <a:spcPts val="3799"/>
              </a:lnSpc>
            </a:pPr>
            <a:r>
              <a:rPr lang="en-US" sz="2714">
                <a:solidFill>
                  <a:srgbClr val="6866E1"/>
                </a:solidFill>
                <a:latin typeface="Poppins Light"/>
                <a:ea typeface="Poppins Light"/>
                <a:cs typeface="Poppins Light"/>
                <a:sym typeface="Poppins Light"/>
              </a:rPr>
              <a:t>AKHIL K</a:t>
            </a:r>
          </a:p>
          <a:p>
            <a:pPr algn="ctr">
              <a:lnSpc>
                <a:spcPts val="3799"/>
              </a:lnSpc>
            </a:pPr>
            <a:r>
              <a:rPr lang="en-US" sz="2714">
                <a:solidFill>
                  <a:srgbClr val="6866E1"/>
                </a:solidFill>
                <a:latin typeface="Poppins Light"/>
                <a:ea typeface="Poppins Light"/>
                <a:cs typeface="Poppins Light"/>
                <a:sym typeface="Poppins Light"/>
              </a:rPr>
              <a:t>VENKAT JASWANTH I</a:t>
            </a:r>
          </a:p>
          <a:p>
            <a:pPr algn="ctr">
              <a:lnSpc>
                <a:spcPts val="3799"/>
              </a:lnSpc>
            </a:pPr>
            <a:r>
              <a:rPr lang="en-US" sz="2714">
                <a:solidFill>
                  <a:srgbClr val="6866E1"/>
                </a:solidFill>
                <a:latin typeface="Poppins Light"/>
                <a:ea typeface="Poppins Light"/>
                <a:cs typeface="Poppins Light"/>
                <a:sym typeface="Poppins Light"/>
              </a:rPr>
              <a:t>NIVIEN M</a:t>
            </a:r>
          </a:p>
          <a:p>
            <a:pPr algn="ctr">
              <a:lnSpc>
                <a:spcPts val="3799"/>
              </a:lnSpc>
            </a:pPr>
            <a:r>
              <a:rPr lang="en-US" sz="2714">
                <a:solidFill>
                  <a:srgbClr val="6866E1"/>
                </a:solidFill>
                <a:latin typeface="Poppins Light"/>
                <a:ea typeface="Poppins Light"/>
                <a:cs typeface="Poppins Light"/>
                <a:sym typeface="Poppins Light"/>
              </a:rPr>
              <a:t>RAMAVATH KARTHIK</a:t>
            </a:r>
          </a:p>
          <a:p>
            <a:pPr algn="ctr">
              <a:lnSpc>
                <a:spcPts val="3799"/>
              </a:lnSpc>
            </a:pPr>
          </a:p>
        </p:txBody>
      </p:sp>
      <p:sp>
        <p:nvSpPr>
          <p:cNvPr name="Freeform 11" id="11"/>
          <p:cNvSpPr/>
          <p:nvPr/>
        </p:nvSpPr>
        <p:spPr>
          <a:xfrm flipH="true" flipV="false" rot="0">
            <a:off x="9992168" y="1795880"/>
            <a:ext cx="8078630" cy="11840963"/>
          </a:xfrm>
          <a:custGeom>
            <a:avLst/>
            <a:gdLst/>
            <a:ahLst/>
            <a:cxnLst/>
            <a:rect r="r" b="b" t="t" l="l"/>
            <a:pathLst>
              <a:path h="11840963" w="8078630">
                <a:moveTo>
                  <a:pt x="8078630" y="0"/>
                </a:moveTo>
                <a:lnTo>
                  <a:pt x="0" y="0"/>
                </a:lnTo>
                <a:lnTo>
                  <a:pt x="0" y="11840963"/>
                </a:lnTo>
                <a:lnTo>
                  <a:pt x="8078630" y="11840963"/>
                </a:lnTo>
                <a:lnTo>
                  <a:pt x="8078630" y="0"/>
                </a:lnTo>
                <a:close/>
              </a:path>
            </a:pathLst>
          </a:custGeom>
          <a:blipFill>
            <a:blip r:embed="rId7"/>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607325" y="-1791679"/>
            <a:ext cx="6613789" cy="5640759"/>
          </a:xfrm>
          <a:custGeom>
            <a:avLst/>
            <a:gdLst/>
            <a:ahLst/>
            <a:cxnLst/>
            <a:rect r="r" b="b" t="t" l="l"/>
            <a:pathLst>
              <a:path h="5640759" w="6613789">
                <a:moveTo>
                  <a:pt x="0" y="0"/>
                </a:moveTo>
                <a:lnTo>
                  <a:pt x="6613790" y="0"/>
                </a:lnTo>
                <a:lnTo>
                  <a:pt x="6613790" y="5640758"/>
                </a:lnTo>
                <a:lnTo>
                  <a:pt x="0" y="5640758"/>
                </a:lnTo>
                <a:lnTo>
                  <a:pt x="0" y="0"/>
                </a:lnTo>
                <a:close/>
              </a:path>
            </a:pathLst>
          </a:custGeom>
          <a:blipFill>
            <a:blip r:embed="rId2"/>
            <a:stretch>
              <a:fillRect l="0" t="0" r="0" b="0"/>
            </a:stretch>
          </a:blipFill>
        </p:spPr>
      </p:sp>
      <p:sp>
        <p:nvSpPr>
          <p:cNvPr name="TextBox 3" id="3"/>
          <p:cNvSpPr txBox="true"/>
          <p:nvPr/>
        </p:nvSpPr>
        <p:spPr>
          <a:xfrm rot="0">
            <a:off x="0" y="363766"/>
            <a:ext cx="9877600" cy="1186993"/>
          </a:xfrm>
          <a:prstGeom prst="rect">
            <a:avLst/>
          </a:prstGeom>
        </p:spPr>
        <p:txBody>
          <a:bodyPr anchor="t" rtlCol="false" tIns="0" lIns="0" bIns="0" rIns="0">
            <a:spAutoFit/>
          </a:bodyPr>
          <a:lstStyle/>
          <a:p>
            <a:pPr algn="ctr">
              <a:lnSpc>
                <a:spcPts val="9650"/>
              </a:lnSpc>
              <a:spcBef>
                <a:spcPct val="0"/>
              </a:spcBef>
            </a:pPr>
            <a:r>
              <a:rPr lang="en-US" sz="6892">
                <a:solidFill>
                  <a:srgbClr val="FFFFFF"/>
                </a:solidFill>
                <a:latin typeface="Computer Says No"/>
                <a:ea typeface="Computer Says No"/>
                <a:cs typeface="Computer Says No"/>
                <a:sym typeface="Computer Says No"/>
              </a:rPr>
              <a:t>IMPLEMENTATION (CONTINTUATION)</a:t>
            </a:r>
          </a:p>
        </p:txBody>
      </p:sp>
      <p:sp>
        <p:nvSpPr>
          <p:cNvPr name="TextBox 4" id="4"/>
          <p:cNvSpPr txBox="true"/>
          <p:nvPr/>
        </p:nvSpPr>
        <p:spPr>
          <a:xfrm rot="0">
            <a:off x="881808" y="2467128"/>
            <a:ext cx="15190691" cy="5286069"/>
          </a:xfrm>
          <a:prstGeom prst="rect">
            <a:avLst/>
          </a:prstGeom>
        </p:spPr>
        <p:txBody>
          <a:bodyPr anchor="t" rtlCol="false" tIns="0" lIns="0" bIns="0" rIns="0">
            <a:spAutoFit/>
          </a:bodyPr>
          <a:lstStyle/>
          <a:p>
            <a:pPr algn="l">
              <a:lnSpc>
                <a:spcPts val="4192"/>
              </a:lnSpc>
            </a:pPr>
            <a:r>
              <a:rPr lang="en-US" sz="2994">
                <a:solidFill>
                  <a:srgbClr val="FFFFFF"/>
                </a:solidFill>
                <a:latin typeface="Georgia Pro"/>
                <a:ea typeface="Georgia Pro"/>
                <a:cs typeface="Georgia Pro"/>
                <a:sym typeface="Georgia Pro"/>
              </a:rPr>
              <a:t>"CREATE TABLE FLASHCARD("</a:t>
            </a:r>
          </a:p>
          <a:p>
            <a:pPr algn="l">
              <a:lnSpc>
                <a:spcPts val="4192"/>
              </a:lnSpc>
            </a:pPr>
            <a:r>
              <a:rPr lang="en-US" sz="2994">
                <a:solidFill>
                  <a:srgbClr val="FFFFFF"/>
                </a:solidFill>
                <a:latin typeface="Georgia Pro"/>
                <a:ea typeface="Georgia Pro"/>
                <a:cs typeface="Georgia Pro"/>
                <a:sym typeface="Georgia Pro"/>
              </a:rPr>
              <a:t>     "card_id VARCHAR(12) PRIMARY KEY,"</a:t>
            </a:r>
          </a:p>
          <a:p>
            <a:pPr algn="l">
              <a:lnSpc>
                <a:spcPts val="4192"/>
              </a:lnSpc>
            </a:pPr>
            <a:r>
              <a:rPr lang="en-US" sz="2994">
                <a:solidFill>
                  <a:srgbClr val="FFFFFF"/>
                </a:solidFill>
                <a:latin typeface="Georgia Pro"/>
                <a:ea typeface="Georgia Pro"/>
                <a:cs typeface="Georgia Pro"/>
                <a:sym typeface="Georgia Pro"/>
              </a:rPr>
              <a:t>     "user_id BIGINT NOT NULL,"</a:t>
            </a:r>
          </a:p>
          <a:p>
            <a:pPr algn="l">
              <a:lnSpc>
                <a:spcPts val="4192"/>
              </a:lnSpc>
            </a:pPr>
            <a:r>
              <a:rPr lang="en-US" sz="2994">
                <a:solidFill>
                  <a:srgbClr val="FFFFFF"/>
                </a:solidFill>
                <a:latin typeface="Georgia Pro"/>
                <a:ea typeface="Georgia Pro"/>
                <a:cs typeface="Georgia Pro"/>
                <a:sym typeface="Georgia Pro"/>
              </a:rPr>
              <a:t>     "question TEXT NOT NULL,"</a:t>
            </a:r>
          </a:p>
          <a:p>
            <a:pPr algn="l">
              <a:lnSpc>
                <a:spcPts val="4192"/>
              </a:lnSpc>
            </a:pPr>
            <a:r>
              <a:rPr lang="en-US" sz="2994">
                <a:solidFill>
                  <a:srgbClr val="FFFFFF"/>
                </a:solidFill>
                <a:latin typeface="Georgia Pro"/>
                <a:ea typeface="Georgia Pro"/>
                <a:cs typeface="Georgia Pro"/>
                <a:sym typeface="Georgia Pro"/>
              </a:rPr>
              <a:t>     "options TEXT[],"</a:t>
            </a:r>
          </a:p>
          <a:p>
            <a:pPr algn="l">
              <a:lnSpc>
                <a:spcPts val="4192"/>
              </a:lnSpc>
            </a:pPr>
            <a:r>
              <a:rPr lang="en-US" sz="2994">
                <a:solidFill>
                  <a:srgbClr val="FFFFFF"/>
                </a:solidFill>
                <a:latin typeface="Georgia Pro"/>
                <a:ea typeface="Georgia Pro"/>
                <a:cs typeface="Georgia Pro"/>
                <a:sym typeface="Georgia Pro"/>
              </a:rPr>
              <a:t>     "answer TEXT,"</a:t>
            </a:r>
          </a:p>
          <a:p>
            <a:pPr algn="l">
              <a:lnSpc>
                <a:spcPts val="4192"/>
              </a:lnSpc>
            </a:pPr>
            <a:r>
              <a:rPr lang="en-US" sz="2994">
                <a:solidFill>
                  <a:srgbClr val="FFFFFF"/>
                </a:solidFill>
                <a:latin typeface="Georgia Pro"/>
                <a:ea typeface="Georgia Pro"/>
                <a:cs typeface="Georgia Pro"/>
                <a:sym typeface="Georgia Pro"/>
              </a:rPr>
              <a:t>     "image BYTEA,"</a:t>
            </a:r>
          </a:p>
          <a:p>
            <a:pPr algn="l">
              <a:lnSpc>
                <a:spcPts val="4192"/>
              </a:lnSpc>
            </a:pPr>
            <a:r>
              <a:rPr lang="en-US" sz="2994">
                <a:solidFill>
                  <a:srgbClr val="FFFFFF"/>
                </a:solidFill>
                <a:latin typeface="Georgia Pro"/>
                <a:ea typeface="Georgia Pro"/>
                <a:cs typeface="Georgia Pro"/>
                <a:sym typeface="Georgia Pro"/>
              </a:rPr>
              <a:t>     "FOREIGN KEY (user_id) REFERENCES Users(user_id)"</a:t>
            </a:r>
          </a:p>
          <a:p>
            <a:pPr algn="l">
              <a:lnSpc>
                <a:spcPts val="4192"/>
              </a:lnSpc>
            </a:pPr>
            <a:r>
              <a:rPr lang="en-US" sz="2994">
                <a:solidFill>
                  <a:srgbClr val="FFFFFF"/>
                </a:solidFill>
                <a:latin typeface="Georgia Pro"/>
                <a:ea typeface="Georgia Pro"/>
                <a:cs typeface="Georgia Pro"/>
                <a:sym typeface="Georgia Pro"/>
              </a:rPr>
              <a:t>     ")"</a:t>
            </a:r>
          </a:p>
          <a:p>
            <a:pPr algn="l">
              <a:lnSpc>
                <a:spcPts val="4192"/>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607325" y="-1791679"/>
            <a:ext cx="6613789" cy="5640759"/>
          </a:xfrm>
          <a:custGeom>
            <a:avLst/>
            <a:gdLst/>
            <a:ahLst/>
            <a:cxnLst/>
            <a:rect r="r" b="b" t="t" l="l"/>
            <a:pathLst>
              <a:path h="5640759" w="6613789">
                <a:moveTo>
                  <a:pt x="0" y="0"/>
                </a:moveTo>
                <a:lnTo>
                  <a:pt x="6613790" y="0"/>
                </a:lnTo>
                <a:lnTo>
                  <a:pt x="6613790" y="5640758"/>
                </a:lnTo>
                <a:lnTo>
                  <a:pt x="0" y="5640758"/>
                </a:lnTo>
                <a:lnTo>
                  <a:pt x="0" y="0"/>
                </a:lnTo>
                <a:close/>
              </a:path>
            </a:pathLst>
          </a:custGeom>
          <a:blipFill>
            <a:blip r:embed="rId2"/>
            <a:stretch>
              <a:fillRect l="0" t="0" r="0" b="0"/>
            </a:stretch>
          </a:blipFill>
        </p:spPr>
      </p:sp>
      <p:sp>
        <p:nvSpPr>
          <p:cNvPr name="TextBox 3" id="3"/>
          <p:cNvSpPr txBox="true"/>
          <p:nvPr/>
        </p:nvSpPr>
        <p:spPr>
          <a:xfrm rot="0">
            <a:off x="0" y="363766"/>
            <a:ext cx="9877600" cy="1186993"/>
          </a:xfrm>
          <a:prstGeom prst="rect">
            <a:avLst/>
          </a:prstGeom>
        </p:spPr>
        <p:txBody>
          <a:bodyPr anchor="t" rtlCol="false" tIns="0" lIns="0" bIns="0" rIns="0">
            <a:spAutoFit/>
          </a:bodyPr>
          <a:lstStyle/>
          <a:p>
            <a:pPr algn="ctr">
              <a:lnSpc>
                <a:spcPts val="9650"/>
              </a:lnSpc>
              <a:spcBef>
                <a:spcPct val="0"/>
              </a:spcBef>
            </a:pPr>
            <a:r>
              <a:rPr lang="en-US" sz="6892">
                <a:solidFill>
                  <a:srgbClr val="FFFFFF"/>
                </a:solidFill>
                <a:latin typeface="Computer Says No"/>
                <a:ea typeface="Computer Says No"/>
                <a:cs typeface="Computer Says No"/>
                <a:sym typeface="Computer Says No"/>
              </a:rPr>
              <a:t>IMPLEMENTATION (CONTINTUATION)</a:t>
            </a:r>
          </a:p>
        </p:txBody>
      </p:sp>
      <p:sp>
        <p:nvSpPr>
          <p:cNvPr name="TextBox 4" id="4"/>
          <p:cNvSpPr txBox="true"/>
          <p:nvPr/>
        </p:nvSpPr>
        <p:spPr>
          <a:xfrm rot="0">
            <a:off x="807904" y="2047168"/>
            <a:ext cx="15039455" cy="3644726"/>
          </a:xfrm>
          <a:prstGeom prst="rect">
            <a:avLst/>
          </a:prstGeom>
        </p:spPr>
        <p:txBody>
          <a:bodyPr anchor="t" rtlCol="false" tIns="0" lIns="0" bIns="0" rIns="0">
            <a:spAutoFit/>
          </a:bodyPr>
          <a:lstStyle/>
          <a:p>
            <a:pPr algn="l">
              <a:lnSpc>
                <a:spcPts val="3604"/>
              </a:lnSpc>
            </a:pPr>
            <a:r>
              <a:rPr lang="en-US" sz="2574">
                <a:solidFill>
                  <a:srgbClr val="FFFFFF"/>
                </a:solidFill>
                <a:latin typeface="Georgia Pro"/>
                <a:ea typeface="Georgia Pro"/>
                <a:cs typeface="Georgia Pro"/>
                <a:sym typeface="Georgia Pro"/>
              </a:rPr>
              <a:t>"CREATE TABLE FLASHCARD_SET("</a:t>
            </a:r>
          </a:p>
          <a:p>
            <a:pPr algn="l">
              <a:lnSpc>
                <a:spcPts val="3604"/>
              </a:lnSpc>
            </a:pPr>
            <a:r>
              <a:rPr lang="en-US" sz="2574">
                <a:solidFill>
                  <a:srgbClr val="FFFFFF"/>
                </a:solidFill>
                <a:latin typeface="Georgia Pro"/>
                <a:ea typeface="Georgia Pro"/>
                <a:cs typeface="Georgia Pro"/>
                <a:sym typeface="Georgia Pro"/>
              </a:rPr>
              <a:t>     "card_set_id VARCHAR(12) PRIMARY KEY,"</a:t>
            </a:r>
          </a:p>
          <a:p>
            <a:pPr algn="l">
              <a:lnSpc>
                <a:spcPts val="3604"/>
              </a:lnSpc>
            </a:pPr>
            <a:r>
              <a:rPr lang="en-US" sz="2574">
                <a:solidFill>
                  <a:srgbClr val="FFFFFF"/>
                </a:solidFill>
                <a:latin typeface="Georgia Pro"/>
                <a:ea typeface="Georgia Pro"/>
                <a:cs typeface="Georgia Pro"/>
                <a:sym typeface="Georgia Pro"/>
              </a:rPr>
              <a:t>     "name VARCHAR(128) NOT NULL,"</a:t>
            </a:r>
          </a:p>
          <a:p>
            <a:pPr algn="l">
              <a:lnSpc>
                <a:spcPts val="3604"/>
              </a:lnSpc>
            </a:pPr>
            <a:r>
              <a:rPr lang="en-US" sz="2574">
                <a:solidFill>
                  <a:srgbClr val="FFFFFF"/>
                </a:solidFill>
                <a:latin typeface="Georgia Pro"/>
                <a:ea typeface="Georgia Pro"/>
                <a:cs typeface="Georgia Pro"/>
                <a:sym typeface="Georgia Pro"/>
              </a:rPr>
              <a:t>     "owner BIGINT NOT NULL,"</a:t>
            </a:r>
          </a:p>
          <a:p>
            <a:pPr algn="l">
              <a:lnSpc>
                <a:spcPts val="3604"/>
              </a:lnSpc>
            </a:pPr>
            <a:r>
              <a:rPr lang="en-US" sz="2574">
                <a:solidFill>
                  <a:srgbClr val="FFFFFF"/>
                </a:solidFill>
                <a:latin typeface="Georgia Pro"/>
                <a:ea typeface="Georgia Pro"/>
                <a:cs typeface="Georgia Pro"/>
                <a:sym typeface="Georgia Pro"/>
              </a:rPr>
              <a:t>     "description TEXT,"</a:t>
            </a:r>
          </a:p>
          <a:p>
            <a:pPr algn="l">
              <a:lnSpc>
                <a:spcPts val="3604"/>
              </a:lnSpc>
            </a:pPr>
            <a:r>
              <a:rPr lang="en-US" sz="2574">
                <a:solidFill>
                  <a:srgbClr val="FFFFFF"/>
                </a:solidFill>
                <a:latin typeface="Georgia Pro"/>
                <a:ea typeface="Georgia Pro"/>
                <a:cs typeface="Georgia Pro"/>
                <a:sym typeface="Georgia Pro"/>
              </a:rPr>
              <a:t>     "FOREIGN KEY (owner) REFERENCES Users(user_id)"</a:t>
            </a:r>
          </a:p>
          <a:p>
            <a:pPr algn="l">
              <a:lnSpc>
                <a:spcPts val="3604"/>
              </a:lnSpc>
            </a:pPr>
            <a:r>
              <a:rPr lang="en-US" sz="2574">
                <a:solidFill>
                  <a:srgbClr val="FFFFFF"/>
                </a:solidFill>
                <a:latin typeface="Georgia Pro"/>
                <a:ea typeface="Georgia Pro"/>
                <a:cs typeface="Georgia Pro"/>
                <a:sym typeface="Georgia Pro"/>
              </a:rPr>
              <a:t>     ")"</a:t>
            </a:r>
          </a:p>
          <a:p>
            <a:pPr algn="l">
              <a:lnSpc>
                <a:spcPts val="3604"/>
              </a:lnSpc>
              <a:spcBef>
                <a:spcPct val="0"/>
              </a:spcBef>
            </a:pPr>
          </a:p>
        </p:txBody>
      </p:sp>
      <p:sp>
        <p:nvSpPr>
          <p:cNvPr name="TextBox 5" id="5"/>
          <p:cNvSpPr txBox="true"/>
          <p:nvPr/>
        </p:nvSpPr>
        <p:spPr>
          <a:xfrm rot="0">
            <a:off x="779329" y="5835829"/>
            <a:ext cx="14642019" cy="3782839"/>
          </a:xfrm>
          <a:prstGeom prst="rect">
            <a:avLst/>
          </a:prstGeom>
        </p:spPr>
        <p:txBody>
          <a:bodyPr anchor="t" rtlCol="false" tIns="0" lIns="0" bIns="0" rIns="0">
            <a:spAutoFit/>
          </a:bodyPr>
          <a:lstStyle/>
          <a:p>
            <a:pPr algn="l">
              <a:lnSpc>
                <a:spcPts val="3744"/>
              </a:lnSpc>
            </a:pPr>
            <a:r>
              <a:rPr lang="en-US" sz="2674">
                <a:solidFill>
                  <a:srgbClr val="FFFFFF"/>
                </a:solidFill>
                <a:latin typeface="Georgia Pro"/>
                <a:ea typeface="Georgia Pro"/>
                <a:cs typeface="Georgia Pro"/>
                <a:sym typeface="Georgia Pro"/>
              </a:rPr>
              <a:t>"CREATE TABLE FLASHCARD_SET_ACCESS("</a:t>
            </a:r>
          </a:p>
          <a:p>
            <a:pPr algn="l">
              <a:lnSpc>
                <a:spcPts val="3744"/>
              </a:lnSpc>
            </a:pPr>
            <a:r>
              <a:rPr lang="en-US" sz="2674">
                <a:solidFill>
                  <a:srgbClr val="FFFFFF"/>
                </a:solidFill>
                <a:latin typeface="Georgia Pro"/>
                <a:ea typeface="Georgia Pro"/>
                <a:cs typeface="Georgia Pro"/>
                <a:sym typeface="Georgia Pro"/>
              </a:rPr>
              <a:t>      "card_set_id VARCHAR(12),"</a:t>
            </a:r>
          </a:p>
          <a:p>
            <a:pPr algn="l">
              <a:lnSpc>
                <a:spcPts val="3744"/>
              </a:lnSpc>
            </a:pPr>
            <a:r>
              <a:rPr lang="en-US" sz="2674">
                <a:solidFill>
                  <a:srgbClr val="FFFFFF"/>
                </a:solidFill>
                <a:latin typeface="Georgia Pro"/>
                <a:ea typeface="Georgia Pro"/>
                <a:cs typeface="Georgia Pro"/>
                <a:sym typeface="Georgia Pro"/>
              </a:rPr>
              <a:t>      "user_id BIGINT,"</a:t>
            </a:r>
          </a:p>
          <a:p>
            <a:pPr algn="l">
              <a:lnSpc>
                <a:spcPts val="3744"/>
              </a:lnSpc>
            </a:pPr>
            <a:r>
              <a:rPr lang="en-US" sz="2674">
                <a:solidFill>
                  <a:srgbClr val="FFFFFF"/>
                </a:solidFill>
                <a:latin typeface="Georgia Pro"/>
                <a:ea typeface="Georgia Pro"/>
                <a:cs typeface="Georgia Pro"/>
                <a:sym typeface="Georgia Pro"/>
              </a:rPr>
              <a:t>      "PRIMARY KEY (card_set_id, user_id),"</a:t>
            </a:r>
          </a:p>
          <a:p>
            <a:pPr algn="l">
              <a:lnSpc>
                <a:spcPts val="3744"/>
              </a:lnSpc>
            </a:pPr>
            <a:r>
              <a:rPr lang="en-US" sz="2674">
                <a:solidFill>
                  <a:srgbClr val="FFFFFF"/>
                </a:solidFill>
                <a:latin typeface="Georgia Pro"/>
                <a:ea typeface="Georgia Pro"/>
                <a:cs typeface="Georgia Pro"/>
                <a:sym typeface="Georgia Pro"/>
              </a:rPr>
              <a:t>      "FOREIGN KEY (card_set_id) REFERENCES Flashcard_Set(card_set_id),"</a:t>
            </a:r>
          </a:p>
          <a:p>
            <a:pPr algn="l">
              <a:lnSpc>
                <a:spcPts val="3744"/>
              </a:lnSpc>
            </a:pPr>
            <a:r>
              <a:rPr lang="en-US" sz="2674">
                <a:solidFill>
                  <a:srgbClr val="FFFFFF"/>
                </a:solidFill>
                <a:latin typeface="Georgia Pro"/>
                <a:ea typeface="Georgia Pro"/>
                <a:cs typeface="Georgia Pro"/>
                <a:sym typeface="Georgia Pro"/>
              </a:rPr>
              <a:t>      "FOREIGN KEY (user_id) REFERENCES Users(user_id)"</a:t>
            </a:r>
          </a:p>
          <a:p>
            <a:pPr algn="l">
              <a:lnSpc>
                <a:spcPts val="3744"/>
              </a:lnSpc>
            </a:pPr>
            <a:r>
              <a:rPr lang="en-US" sz="2674">
                <a:solidFill>
                  <a:srgbClr val="FFFFFF"/>
                </a:solidFill>
                <a:latin typeface="Georgia Pro"/>
                <a:ea typeface="Georgia Pro"/>
                <a:cs typeface="Georgia Pro"/>
                <a:sym typeface="Georgia Pro"/>
              </a:rPr>
              <a:t>       ")"</a:t>
            </a:r>
          </a:p>
          <a:p>
            <a:pPr algn="l">
              <a:lnSpc>
                <a:spcPts val="3744"/>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607325" y="-1791679"/>
            <a:ext cx="6613789" cy="5640759"/>
          </a:xfrm>
          <a:custGeom>
            <a:avLst/>
            <a:gdLst/>
            <a:ahLst/>
            <a:cxnLst/>
            <a:rect r="r" b="b" t="t" l="l"/>
            <a:pathLst>
              <a:path h="5640759" w="6613789">
                <a:moveTo>
                  <a:pt x="0" y="0"/>
                </a:moveTo>
                <a:lnTo>
                  <a:pt x="6613790" y="0"/>
                </a:lnTo>
                <a:lnTo>
                  <a:pt x="6613790" y="5640758"/>
                </a:lnTo>
                <a:lnTo>
                  <a:pt x="0" y="5640758"/>
                </a:lnTo>
                <a:lnTo>
                  <a:pt x="0" y="0"/>
                </a:lnTo>
                <a:close/>
              </a:path>
            </a:pathLst>
          </a:custGeom>
          <a:blipFill>
            <a:blip r:embed="rId2"/>
            <a:stretch>
              <a:fillRect l="0" t="0" r="0" b="0"/>
            </a:stretch>
          </a:blipFill>
        </p:spPr>
      </p:sp>
      <p:sp>
        <p:nvSpPr>
          <p:cNvPr name="TextBox 3" id="3"/>
          <p:cNvSpPr txBox="true"/>
          <p:nvPr/>
        </p:nvSpPr>
        <p:spPr>
          <a:xfrm rot="0">
            <a:off x="0" y="363766"/>
            <a:ext cx="9877600" cy="1186993"/>
          </a:xfrm>
          <a:prstGeom prst="rect">
            <a:avLst/>
          </a:prstGeom>
        </p:spPr>
        <p:txBody>
          <a:bodyPr anchor="t" rtlCol="false" tIns="0" lIns="0" bIns="0" rIns="0">
            <a:spAutoFit/>
          </a:bodyPr>
          <a:lstStyle/>
          <a:p>
            <a:pPr algn="ctr">
              <a:lnSpc>
                <a:spcPts val="9650"/>
              </a:lnSpc>
              <a:spcBef>
                <a:spcPct val="0"/>
              </a:spcBef>
            </a:pPr>
            <a:r>
              <a:rPr lang="en-US" sz="6892">
                <a:solidFill>
                  <a:srgbClr val="FFFFFF"/>
                </a:solidFill>
                <a:latin typeface="Computer Says No"/>
                <a:ea typeface="Computer Says No"/>
                <a:cs typeface="Computer Says No"/>
                <a:sym typeface="Computer Says No"/>
              </a:rPr>
              <a:t>IMPLEMENTATION (CONTINTUATION)</a:t>
            </a:r>
          </a:p>
        </p:txBody>
      </p:sp>
      <p:sp>
        <p:nvSpPr>
          <p:cNvPr name="TextBox 4" id="4"/>
          <p:cNvSpPr txBox="true"/>
          <p:nvPr/>
        </p:nvSpPr>
        <p:spPr>
          <a:xfrm rot="0">
            <a:off x="807904" y="2047168"/>
            <a:ext cx="15039455" cy="4100155"/>
          </a:xfrm>
          <a:prstGeom prst="rect">
            <a:avLst/>
          </a:prstGeom>
        </p:spPr>
        <p:txBody>
          <a:bodyPr anchor="t" rtlCol="false" tIns="0" lIns="0" bIns="0" rIns="0">
            <a:spAutoFit/>
          </a:bodyPr>
          <a:lstStyle/>
          <a:p>
            <a:pPr algn="l">
              <a:lnSpc>
                <a:spcPts val="3604"/>
              </a:lnSpc>
            </a:pPr>
            <a:r>
              <a:rPr lang="en-US" sz="2574">
                <a:solidFill>
                  <a:srgbClr val="FFFFFF"/>
                </a:solidFill>
                <a:latin typeface="Georgia Pro"/>
                <a:ea typeface="Georgia Pro"/>
                <a:cs typeface="Georgia Pro"/>
                <a:sym typeface="Georgia Pro"/>
              </a:rPr>
              <a:t>"CREATE TABLE FLASHCARD_SET_CARDS("</a:t>
            </a:r>
          </a:p>
          <a:p>
            <a:pPr algn="l">
              <a:lnSpc>
                <a:spcPts val="3604"/>
              </a:lnSpc>
            </a:pPr>
            <a:r>
              <a:rPr lang="en-US" sz="2574">
                <a:solidFill>
                  <a:srgbClr val="FFFFFF"/>
                </a:solidFill>
                <a:latin typeface="Georgia Pro"/>
                <a:ea typeface="Georgia Pro"/>
                <a:cs typeface="Georgia Pro"/>
                <a:sym typeface="Georgia Pro"/>
              </a:rPr>
              <a:t>     "card_set_id VARCHAR(12),"</a:t>
            </a:r>
          </a:p>
          <a:p>
            <a:pPr algn="l">
              <a:lnSpc>
                <a:spcPts val="3604"/>
              </a:lnSpc>
            </a:pPr>
            <a:r>
              <a:rPr lang="en-US" sz="2574">
                <a:solidFill>
                  <a:srgbClr val="FFFFFF"/>
                </a:solidFill>
                <a:latin typeface="Georgia Pro"/>
                <a:ea typeface="Georgia Pro"/>
                <a:cs typeface="Georgia Pro"/>
                <a:sym typeface="Georgia Pro"/>
              </a:rPr>
              <a:t>     "card_id VARCHAR(12),"</a:t>
            </a:r>
          </a:p>
          <a:p>
            <a:pPr algn="l">
              <a:lnSpc>
                <a:spcPts val="3604"/>
              </a:lnSpc>
            </a:pPr>
            <a:r>
              <a:rPr lang="en-US" sz="2574">
                <a:solidFill>
                  <a:srgbClr val="FFFFFF"/>
                </a:solidFill>
                <a:latin typeface="Georgia Pro"/>
                <a:ea typeface="Georgia Pro"/>
                <a:cs typeface="Georgia Pro"/>
                <a:sym typeface="Georgia Pro"/>
              </a:rPr>
              <a:t>     "added_by BIGINT NOT NULL,"</a:t>
            </a:r>
          </a:p>
          <a:p>
            <a:pPr algn="l">
              <a:lnSpc>
                <a:spcPts val="3604"/>
              </a:lnSpc>
            </a:pPr>
            <a:r>
              <a:rPr lang="en-US" sz="2574">
                <a:solidFill>
                  <a:srgbClr val="FFFFFF"/>
                </a:solidFill>
                <a:latin typeface="Georgia Pro"/>
                <a:ea typeface="Georgia Pro"/>
                <a:cs typeface="Georgia Pro"/>
                <a:sym typeface="Georgia Pro"/>
              </a:rPr>
              <a:t>     "PRIMARY KEY (card_set_id, card_id),"</a:t>
            </a:r>
          </a:p>
          <a:p>
            <a:pPr algn="l">
              <a:lnSpc>
                <a:spcPts val="3604"/>
              </a:lnSpc>
            </a:pPr>
            <a:r>
              <a:rPr lang="en-US" sz="2574">
                <a:solidFill>
                  <a:srgbClr val="FFFFFF"/>
                </a:solidFill>
                <a:latin typeface="Georgia Pro"/>
                <a:ea typeface="Georgia Pro"/>
                <a:cs typeface="Georgia Pro"/>
                <a:sym typeface="Georgia Pro"/>
              </a:rPr>
              <a:t>     "FOREIGN KEY (card_set_id) REFERENCES Flashcard_Set(card_set_id),"</a:t>
            </a:r>
          </a:p>
          <a:p>
            <a:pPr algn="l">
              <a:lnSpc>
                <a:spcPts val="3604"/>
              </a:lnSpc>
            </a:pPr>
            <a:r>
              <a:rPr lang="en-US" sz="2574">
                <a:solidFill>
                  <a:srgbClr val="FFFFFF"/>
                </a:solidFill>
                <a:latin typeface="Georgia Pro"/>
                <a:ea typeface="Georgia Pro"/>
                <a:cs typeface="Georgia Pro"/>
                <a:sym typeface="Georgia Pro"/>
              </a:rPr>
              <a:t>     "FOREIGN KEY (card_id) REFERENCES Flashcard(card_id)"</a:t>
            </a:r>
          </a:p>
          <a:p>
            <a:pPr algn="l">
              <a:lnSpc>
                <a:spcPts val="3604"/>
              </a:lnSpc>
            </a:pPr>
            <a:r>
              <a:rPr lang="en-US" sz="2574">
                <a:solidFill>
                  <a:srgbClr val="FFFFFF"/>
                </a:solidFill>
                <a:latin typeface="Georgia Pro"/>
                <a:ea typeface="Georgia Pro"/>
                <a:cs typeface="Georgia Pro"/>
                <a:sym typeface="Georgia Pro"/>
              </a:rPr>
              <a:t>     ")"</a:t>
            </a:r>
          </a:p>
          <a:p>
            <a:pPr algn="l">
              <a:lnSpc>
                <a:spcPts val="3604"/>
              </a:lnSpc>
              <a:spcBef>
                <a:spcPct val="0"/>
              </a:spcBef>
            </a:pPr>
          </a:p>
        </p:txBody>
      </p:sp>
      <p:sp>
        <p:nvSpPr>
          <p:cNvPr name="TextBox 5" id="5"/>
          <p:cNvSpPr txBox="true"/>
          <p:nvPr/>
        </p:nvSpPr>
        <p:spPr>
          <a:xfrm rot="0">
            <a:off x="807904" y="5835829"/>
            <a:ext cx="14642019" cy="4728865"/>
          </a:xfrm>
          <a:prstGeom prst="rect">
            <a:avLst/>
          </a:prstGeom>
        </p:spPr>
        <p:txBody>
          <a:bodyPr anchor="t" rtlCol="false" tIns="0" lIns="0" bIns="0" rIns="0">
            <a:spAutoFit/>
          </a:bodyPr>
          <a:lstStyle/>
          <a:p>
            <a:pPr algn="l">
              <a:lnSpc>
                <a:spcPts val="3744"/>
              </a:lnSpc>
            </a:pPr>
            <a:r>
              <a:rPr lang="en-US" sz="2674">
                <a:solidFill>
                  <a:srgbClr val="FFFFFF"/>
                </a:solidFill>
                <a:latin typeface="Georgia Pro"/>
                <a:ea typeface="Georgia Pro"/>
                <a:cs typeface="Georgia Pro"/>
                <a:sym typeface="Georgia Pro"/>
              </a:rPr>
              <a:t>"CREATE TABLE FLASHCARD_HISTORY("</a:t>
            </a:r>
          </a:p>
          <a:p>
            <a:pPr algn="l">
              <a:lnSpc>
                <a:spcPts val="3744"/>
              </a:lnSpc>
            </a:pPr>
            <a:r>
              <a:rPr lang="en-US" sz="2674">
                <a:solidFill>
                  <a:srgbClr val="FFFFFF"/>
                </a:solidFill>
                <a:latin typeface="Georgia Pro"/>
                <a:ea typeface="Georgia Pro"/>
                <a:cs typeface="Georgia Pro"/>
                <a:sym typeface="Georgia Pro"/>
              </a:rPr>
              <a:t>     "card_id VARCHAR(12),"</a:t>
            </a:r>
          </a:p>
          <a:p>
            <a:pPr algn="l">
              <a:lnSpc>
                <a:spcPts val="3744"/>
              </a:lnSpc>
            </a:pPr>
            <a:r>
              <a:rPr lang="en-US" sz="2674">
                <a:solidFill>
                  <a:srgbClr val="FFFFFF"/>
                </a:solidFill>
                <a:latin typeface="Georgia Pro"/>
                <a:ea typeface="Georgia Pro"/>
                <a:cs typeface="Georgia Pro"/>
                <a:sym typeface="Georgia Pro"/>
              </a:rPr>
              <a:t>     "user_id BIGINT,"</a:t>
            </a:r>
          </a:p>
          <a:p>
            <a:pPr algn="l">
              <a:lnSpc>
                <a:spcPts val="3744"/>
              </a:lnSpc>
            </a:pPr>
            <a:r>
              <a:rPr lang="en-US" sz="2674">
                <a:solidFill>
                  <a:srgbClr val="FFFFFF"/>
                </a:solidFill>
                <a:latin typeface="Georgia Pro"/>
                <a:ea typeface="Georgia Pro"/>
                <a:cs typeface="Georgia Pro"/>
                <a:sym typeface="Georgia Pro"/>
              </a:rPr>
              <a:t>     "time BIGINT,"</a:t>
            </a:r>
          </a:p>
          <a:p>
            <a:pPr algn="l">
              <a:lnSpc>
                <a:spcPts val="3744"/>
              </a:lnSpc>
            </a:pPr>
            <a:r>
              <a:rPr lang="en-US" sz="2674">
                <a:solidFill>
                  <a:srgbClr val="FFFFFF"/>
                </a:solidFill>
                <a:latin typeface="Georgia Pro"/>
                <a:ea typeface="Georgia Pro"/>
                <a:cs typeface="Georgia Pro"/>
                <a:sym typeface="Georgia Pro"/>
              </a:rPr>
              <a:t>     "correct BOOLEAN,"</a:t>
            </a:r>
          </a:p>
          <a:p>
            <a:pPr algn="l">
              <a:lnSpc>
                <a:spcPts val="3744"/>
              </a:lnSpc>
            </a:pPr>
            <a:r>
              <a:rPr lang="en-US" sz="2674">
                <a:solidFill>
                  <a:srgbClr val="FFFFFF"/>
                </a:solidFill>
                <a:latin typeface="Georgia Pro"/>
                <a:ea typeface="Georgia Pro"/>
                <a:cs typeface="Georgia Pro"/>
                <a:sym typeface="Georgia Pro"/>
              </a:rPr>
              <a:t>     "PRIMARY KEY (card_id, user_id, time),"</a:t>
            </a:r>
          </a:p>
          <a:p>
            <a:pPr algn="l">
              <a:lnSpc>
                <a:spcPts val="3744"/>
              </a:lnSpc>
            </a:pPr>
            <a:r>
              <a:rPr lang="en-US" sz="2674">
                <a:solidFill>
                  <a:srgbClr val="FFFFFF"/>
                </a:solidFill>
                <a:latin typeface="Georgia Pro"/>
                <a:ea typeface="Georgia Pro"/>
                <a:cs typeface="Georgia Pro"/>
                <a:sym typeface="Georgia Pro"/>
              </a:rPr>
              <a:t>     "FOREIGN KEY (card_id) REFERENCES Flashcard(card_id),"</a:t>
            </a:r>
          </a:p>
          <a:p>
            <a:pPr algn="l">
              <a:lnSpc>
                <a:spcPts val="3744"/>
              </a:lnSpc>
            </a:pPr>
            <a:r>
              <a:rPr lang="en-US" sz="2674">
                <a:solidFill>
                  <a:srgbClr val="FFFFFF"/>
                </a:solidFill>
                <a:latin typeface="Georgia Pro"/>
                <a:ea typeface="Georgia Pro"/>
                <a:cs typeface="Georgia Pro"/>
                <a:sym typeface="Georgia Pro"/>
              </a:rPr>
              <a:t>     "FOREIGN KEY (user_id) REFERENCES Users(user_id)"</a:t>
            </a:r>
          </a:p>
          <a:p>
            <a:pPr algn="l">
              <a:lnSpc>
                <a:spcPts val="3744"/>
              </a:lnSpc>
            </a:pPr>
            <a:r>
              <a:rPr lang="en-US" sz="2674">
                <a:solidFill>
                  <a:srgbClr val="FFFFFF"/>
                </a:solidFill>
                <a:latin typeface="Georgia Pro"/>
                <a:ea typeface="Georgia Pro"/>
                <a:cs typeface="Georgia Pro"/>
                <a:sym typeface="Georgia Pro"/>
              </a:rPr>
              <a:t>     ")"</a:t>
            </a:r>
          </a:p>
          <a:p>
            <a:pPr algn="l">
              <a:lnSpc>
                <a:spcPts val="3744"/>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607325" y="-1791679"/>
            <a:ext cx="6613789" cy="5640759"/>
          </a:xfrm>
          <a:custGeom>
            <a:avLst/>
            <a:gdLst/>
            <a:ahLst/>
            <a:cxnLst/>
            <a:rect r="r" b="b" t="t" l="l"/>
            <a:pathLst>
              <a:path h="5640759" w="6613789">
                <a:moveTo>
                  <a:pt x="0" y="0"/>
                </a:moveTo>
                <a:lnTo>
                  <a:pt x="6613790" y="0"/>
                </a:lnTo>
                <a:lnTo>
                  <a:pt x="6613790" y="5640758"/>
                </a:lnTo>
                <a:lnTo>
                  <a:pt x="0" y="5640758"/>
                </a:lnTo>
                <a:lnTo>
                  <a:pt x="0" y="0"/>
                </a:lnTo>
                <a:close/>
              </a:path>
            </a:pathLst>
          </a:custGeom>
          <a:blipFill>
            <a:blip r:embed="rId2"/>
            <a:stretch>
              <a:fillRect l="0" t="0" r="0" b="0"/>
            </a:stretch>
          </a:blipFill>
        </p:spPr>
      </p:sp>
      <p:sp>
        <p:nvSpPr>
          <p:cNvPr name="TextBox 3" id="3"/>
          <p:cNvSpPr txBox="true"/>
          <p:nvPr/>
        </p:nvSpPr>
        <p:spPr>
          <a:xfrm rot="0">
            <a:off x="0" y="363766"/>
            <a:ext cx="9877600" cy="1186993"/>
          </a:xfrm>
          <a:prstGeom prst="rect">
            <a:avLst/>
          </a:prstGeom>
        </p:spPr>
        <p:txBody>
          <a:bodyPr anchor="t" rtlCol="false" tIns="0" lIns="0" bIns="0" rIns="0">
            <a:spAutoFit/>
          </a:bodyPr>
          <a:lstStyle/>
          <a:p>
            <a:pPr algn="ctr">
              <a:lnSpc>
                <a:spcPts val="9650"/>
              </a:lnSpc>
              <a:spcBef>
                <a:spcPct val="0"/>
              </a:spcBef>
            </a:pPr>
            <a:r>
              <a:rPr lang="en-US" sz="6892">
                <a:solidFill>
                  <a:srgbClr val="FFFFFF"/>
                </a:solidFill>
                <a:latin typeface="Computer Says No"/>
                <a:ea typeface="Computer Says No"/>
                <a:cs typeface="Computer Says No"/>
                <a:sym typeface="Computer Says No"/>
              </a:rPr>
              <a:t>IMPLEMENTATION (CONTINTUATION)</a:t>
            </a:r>
          </a:p>
        </p:txBody>
      </p:sp>
      <p:sp>
        <p:nvSpPr>
          <p:cNvPr name="TextBox 4" id="4"/>
          <p:cNvSpPr txBox="true"/>
          <p:nvPr/>
        </p:nvSpPr>
        <p:spPr>
          <a:xfrm rot="0">
            <a:off x="807904" y="2047168"/>
            <a:ext cx="15039455" cy="4100155"/>
          </a:xfrm>
          <a:prstGeom prst="rect">
            <a:avLst/>
          </a:prstGeom>
        </p:spPr>
        <p:txBody>
          <a:bodyPr anchor="t" rtlCol="false" tIns="0" lIns="0" bIns="0" rIns="0">
            <a:spAutoFit/>
          </a:bodyPr>
          <a:lstStyle/>
          <a:p>
            <a:pPr algn="l">
              <a:lnSpc>
                <a:spcPts val="3604"/>
              </a:lnSpc>
            </a:pPr>
            <a:r>
              <a:rPr lang="en-US" sz="2574">
                <a:solidFill>
                  <a:srgbClr val="FFFFFF"/>
                </a:solidFill>
                <a:latin typeface="Georgia Pro"/>
                <a:ea typeface="Georgia Pro"/>
                <a:cs typeface="Georgia Pro"/>
                <a:sym typeface="Georgia Pro"/>
              </a:rPr>
              <a:t>"CREATE TABLE FLASHCARD_SET_CARDS("</a:t>
            </a:r>
          </a:p>
          <a:p>
            <a:pPr algn="l">
              <a:lnSpc>
                <a:spcPts val="3604"/>
              </a:lnSpc>
            </a:pPr>
            <a:r>
              <a:rPr lang="en-US" sz="2574">
                <a:solidFill>
                  <a:srgbClr val="FFFFFF"/>
                </a:solidFill>
                <a:latin typeface="Georgia Pro"/>
                <a:ea typeface="Georgia Pro"/>
                <a:cs typeface="Georgia Pro"/>
                <a:sym typeface="Georgia Pro"/>
              </a:rPr>
              <a:t>     "card_set_id VARCHAR(12),"</a:t>
            </a:r>
          </a:p>
          <a:p>
            <a:pPr algn="l">
              <a:lnSpc>
                <a:spcPts val="3604"/>
              </a:lnSpc>
            </a:pPr>
            <a:r>
              <a:rPr lang="en-US" sz="2574">
                <a:solidFill>
                  <a:srgbClr val="FFFFFF"/>
                </a:solidFill>
                <a:latin typeface="Georgia Pro"/>
                <a:ea typeface="Georgia Pro"/>
                <a:cs typeface="Georgia Pro"/>
                <a:sym typeface="Georgia Pro"/>
              </a:rPr>
              <a:t>     "card_id VARCHAR(12),"</a:t>
            </a:r>
          </a:p>
          <a:p>
            <a:pPr algn="l">
              <a:lnSpc>
                <a:spcPts val="3604"/>
              </a:lnSpc>
            </a:pPr>
            <a:r>
              <a:rPr lang="en-US" sz="2574">
                <a:solidFill>
                  <a:srgbClr val="FFFFFF"/>
                </a:solidFill>
                <a:latin typeface="Georgia Pro"/>
                <a:ea typeface="Georgia Pro"/>
                <a:cs typeface="Georgia Pro"/>
                <a:sym typeface="Georgia Pro"/>
              </a:rPr>
              <a:t>     "added_by BIGINT NOT NULL,"</a:t>
            </a:r>
          </a:p>
          <a:p>
            <a:pPr algn="l">
              <a:lnSpc>
                <a:spcPts val="3604"/>
              </a:lnSpc>
            </a:pPr>
            <a:r>
              <a:rPr lang="en-US" sz="2574">
                <a:solidFill>
                  <a:srgbClr val="FFFFFF"/>
                </a:solidFill>
                <a:latin typeface="Georgia Pro"/>
                <a:ea typeface="Georgia Pro"/>
                <a:cs typeface="Georgia Pro"/>
                <a:sym typeface="Georgia Pro"/>
              </a:rPr>
              <a:t>     "PRIMARY KEY (card_set_id, card_id),"</a:t>
            </a:r>
          </a:p>
          <a:p>
            <a:pPr algn="l">
              <a:lnSpc>
                <a:spcPts val="3604"/>
              </a:lnSpc>
            </a:pPr>
            <a:r>
              <a:rPr lang="en-US" sz="2574">
                <a:solidFill>
                  <a:srgbClr val="FFFFFF"/>
                </a:solidFill>
                <a:latin typeface="Georgia Pro"/>
                <a:ea typeface="Georgia Pro"/>
                <a:cs typeface="Georgia Pro"/>
                <a:sym typeface="Georgia Pro"/>
              </a:rPr>
              <a:t>     "FOREIGN KEY (card_set_id) REFERENCES Flashcard_Set(card_set_id),"</a:t>
            </a:r>
          </a:p>
          <a:p>
            <a:pPr algn="l">
              <a:lnSpc>
                <a:spcPts val="3604"/>
              </a:lnSpc>
            </a:pPr>
            <a:r>
              <a:rPr lang="en-US" sz="2574">
                <a:solidFill>
                  <a:srgbClr val="FFFFFF"/>
                </a:solidFill>
                <a:latin typeface="Georgia Pro"/>
                <a:ea typeface="Georgia Pro"/>
                <a:cs typeface="Georgia Pro"/>
                <a:sym typeface="Georgia Pro"/>
              </a:rPr>
              <a:t>     "FOREIGN KEY (card_id) REFERENCES Flashcard(card_id)"</a:t>
            </a:r>
          </a:p>
          <a:p>
            <a:pPr algn="l">
              <a:lnSpc>
                <a:spcPts val="3604"/>
              </a:lnSpc>
            </a:pPr>
            <a:r>
              <a:rPr lang="en-US" sz="2574">
                <a:solidFill>
                  <a:srgbClr val="FFFFFF"/>
                </a:solidFill>
                <a:latin typeface="Georgia Pro"/>
                <a:ea typeface="Georgia Pro"/>
                <a:cs typeface="Georgia Pro"/>
                <a:sym typeface="Georgia Pro"/>
              </a:rPr>
              <a:t>     ")"</a:t>
            </a:r>
          </a:p>
          <a:p>
            <a:pPr algn="l">
              <a:lnSpc>
                <a:spcPts val="3604"/>
              </a:lnSpc>
              <a:spcBef>
                <a:spcPct val="0"/>
              </a:spcBef>
            </a:pPr>
          </a:p>
        </p:txBody>
      </p:sp>
      <p:sp>
        <p:nvSpPr>
          <p:cNvPr name="TextBox 5" id="5"/>
          <p:cNvSpPr txBox="true"/>
          <p:nvPr/>
        </p:nvSpPr>
        <p:spPr>
          <a:xfrm rot="0">
            <a:off x="807904" y="5835829"/>
            <a:ext cx="14642019" cy="4728865"/>
          </a:xfrm>
          <a:prstGeom prst="rect">
            <a:avLst/>
          </a:prstGeom>
        </p:spPr>
        <p:txBody>
          <a:bodyPr anchor="t" rtlCol="false" tIns="0" lIns="0" bIns="0" rIns="0">
            <a:spAutoFit/>
          </a:bodyPr>
          <a:lstStyle/>
          <a:p>
            <a:pPr algn="l">
              <a:lnSpc>
                <a:spcPts val="3744"/>
              </a:lnSpc>
            </a:pPr>
            <a:r>
              <a:rPr lang="en-US" sz="2674">
                <a:solidFill>
                  <a:srgbClr val="FFFFFF"/>
                </a:solidFill>
                <a:latin typeface="Georgia Pro"/>
                <a:ea typeface="Georgia Pro"/>
                <a:cs typeface="Georgia Pro"/>
                <a:sym typeface="Georgia Pro"/>
              </a:rPr>
              <a:t>"CREATE TABLE FLASHCARD_HISTORY("</a:t>
            </a:r>
          </a:p>
          <a:p>
            <a:pPr algn="l">
              <a:lnSpc>
                <a:spcPts val="3744"/>
              </a:lnSpc>
            </a:pPr>
            <a:r>
              <a:rPr lang="en-US" sz="2674">
                <a:solidFill>
                  <a:srgbClr val="FFFFFF"/>
                </a:solidFill>
                <a:latin typeface="Georgia Pro"/>
                <a:ea typeface="Georgia Pro"/>
                <a:cs typeface="Georgia Pro"/>
                <a:sym typeface="Georgia Pro"/>
              </a:rPr>
              <a:t>     "card_id VARCHAR(12),"</a:t>
            </a:r>
          </a:p>
          <a:p>
            <a:pPr algn="l">
              <a:lnSpc>
                <a:spcPts val="3744"/>
              </a:lnSpc>
            </a:pPr>
            <a:r>
              <a:rPr lang="en-US" sz="2674">
                <a:solidFill>
                  <a:srgbClr val="FFFFFF"/>
                </a:solidFill>
                <a:latin typeface="Georgia Pro"/>
                <a:ea typeface="Georgia Pro"/>
                <a:cs typeface="Georgia Pro"/>
                <a:sym typeface="Georgia Pro"/>
              </a:rPr>
              <a:t>     "user_id BIGINT,"</a:t>
            </a:r>
          </a:p>
          <a:p>
            <a:pPr algn="l">
              <a:lnSpc>
                <a:spcPts val="3744"/>
              </a:lnSpc>
            </a:pPr>
            <a:r>
              <a:rPr lang="en-US" sz="2674">
                <a:solidFill>
                  <a:srgbClr val="FFFFFF"/>
                </a:solidFill>
                <a:latin typeface="Georgia Pro"/>
                <a:ea typeface="Georgia Pro"/>
                <a:cs typeface="Georgia Pro"/>
                <a:sym typeface="Georgia Pro"/>
              </a:rPr>
              <a:t>     "time BIGINT,"</a:t>
            </a:r>
          </a:p>
          <a:p>
            <a:pPr algn="l">
              <a:lnSpc>
                <a:spcPts val="3744"/>
              </a:lnSpc>
            </a:pPr>
            <a:r>
              <a:rPr lang="en-US" sz="2674">
                <a:solidFill>
                  <a:srgbClr val="FFFFFF"/>
                </a:solidFill>
                <a:latin typeface="Georgia Pro"/>
                <a:ea typeface="Georgia Pro"/>
                <a:cs typeface="Georgia Pro"/>
                <a:sym typeface="Georgia Pro"/>
              </a:rPr>
              <a:t>     "correct BOOLEAN,"</a:t>
            </a:r>
          </a:p>
          <a:p>
            <a:pPr algn="l">
              <a:lnSpc>
                <a:spcPts val="3744"/>
              </a:lnSpc>
            </a:pPr>
            <a:r>
              <a:rPr lang="en-US" sz="2674">
                <a:solidFill>
                  <a:srgbClr val="FFFFFF"/>
                </a:solidFill>
                <a:latin typeface="Georgia Pro"/>
                <a:ea typeface="Georgia Pro"/>
                <a:cs typeface="Georgia Pro"/>
                <a:sym typeface="Georgia Pro"/>
              </a:rPr>
              <a:t>     "PRIMARY KEY (card_id, user_id, time),"</a:t>
            </a:r>
          </a:p>
          <a:p>
            <a:pPr algn="l">
              <a:lnSpc>
                <a:spcPts val="3744"/>
              </a:lnSpc>
            </a:pPr>
            <a:r>
              <a:rPr lang="en-US" sz="2674">
                <a:solidFill>
                  <a:srgbClr val="FFFFFF"/>
                </a:solidFill>
                <a:latin typeface="Georgia Pro"/>
                <a:ea typeface="Georgia Pro"/>
                <a:cs typeface="Georgia Pro"/>
                <a:sym typeface="Georgia Pro"/>
              </a:rPr>
              <a:t>     "FOREIGN KEY (card_id) REFERENCES Flashcard(card_id),"</a:t>
            </a:r>
          </a:p>
          <a:p>
            <a:pPr algn="l">
              <a:lnSpc>
                <a:spcPts val="3744"/>
              </a:lnSpc>
            </a:pPr>
            <a:r>
              <a:rPr lang="en-US" sz="2674">
                <a:solidFill>
                  <a:srgbClr val="FFFFFF"/>
                </a:solidFill>
                <a:latin typeface="Georgia Pro"/>
                <a:ea typeface="Georgia Pro"/>
                <a:cs typeface="Georgia Pro"/>
                <a:sym typeface="Georgia Pro"/>
              </a:rPr>
              <a:t>     "FOREIGN KEY (user_id) REFERENCES Users(user_id)"</a:t>
            </a:r>
          </a:p>
          <a:p>
            <a:pPr algn="l">
              <a:lnSpc>
                <a:spcPts val="3744"/>
              </a:lnSpc>
            </a:pPr>
            <a:r>
              <a:rPr lang="en-US" sz="2674">
                <a:solidFill>
                  <a:srgbClr val="FFFFFF"/>
                </a:solidFill>
                <a:latin typeface="Georgia Pro"/>
                <a:ea typeface="Georgia Pro"/>
                <a:cs typeface="Georgia Pro"/>
                <a:sym typeface="Georgia Pro"/>
              </a:rPr>
              <a:t>     ")"</a:t>
            </a:r>
          </a:p>
          <a:p>
            <a:pPr algn="l">
              <a:lnSpc>
                <a:spcPts val="3744"/>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702349" y="7865750"/>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337283" y="2327277"/>
            <a:ext cx="11613435" cy="2330869"/>
          </a:xfrm>
          <a:prstGeom prst="rect">
            <a:avLst/>
          </a:prstGeom>
        </p:spPr>
        <p:txBody>
          <a:bodyPr anchor="t" rtlCol="false" tIns="0" lIns="0" bIns="0" rIns="0">
            <a:spAutoFit/>
          </a:bodyPr>
          <a:lstStyle/>
          <a:p>
            <a:pPr algn="ctr">
              <a:lnSpc>
                <a:spcPts val="8435"/>
              </a:lnSpc>
            </a:pPr>
            <a:r>
              <a:rPr lang="en-US" sz="11715">
                <a:solidFill>
                  <a:srgbClr val="6866E1"/>
                </a:solidFill>
                <a:latin typeface="Computer Says No"/>
                <a:ea typeface="Computer Says No"/>
                <a:cs typeface="Computer Says No"/>
                <a:sym typeface="Computer Says No"/>
              </a:rPr>
              <a:t>TESTING AND VALIDATION</a:t>
            </a:r>
          </a:p>
          <a:p>
            <a:pPr algn="ctr" marL="0" indent="0" lvl="0">
              <a:lnSpc>
                <a:spcPts val="8435"/>
              </a:lnSpc>
              <a:spcBef>
                <a:spcPct val="0"/>
              </a:spcBef>
            </a:pPr>
          </a:p>
        </p:txBody>
      </p:sp>
      <p:sp>
        <p:nvSpPr>
          <p:cNvPr name="TextBox 7" id="7"/>
          <p:cNvSpPr txBox="true"/>
          <p:nvPr/>
        </p:nvSpPr>
        <p:spPr>
          <a:xfrm rot="0">
            <a:off x="4742828" y="3784357"/>
            <a:ext cx="10469841" cy="2236296"/>
          </a:xfrm>
          <a:prstGeom prst="rect">
            <a:avLst/>
          </a:prstGeom>
        </p:spPr>
        <p:txBody>
          <a:bodyPr anchor="t" rtlCol="false" tIns="0" lIns="0" bIns="0" rIns="0">
            <a:spAutoFit/>
          </a:bodyPr>
          <a:lstStyle/>
          <a:p>
            <a:pPr algn="l" marL="471059" indent="-235530" lvl="1">
              <a:lnSpc>
                <a:spcPts val="3534"/>
              </a:lnSpc>
              <a:buFont typeface="Arial"/>
              <a:buChar char="•"/>
            </a:pPr>
            <a:r>
              <a:rPr lang="en-US" sz="2181">
                <a:solidFill>
                  <a:srgbClr val="FFFFFF"/>
                </a:solidFill>
                <a:latin typeface="Poppins Light"/>
                <a:ea typeface="Poppins Light"/>
                <a:cs typeface="Poppins Light"/>
                <a:sym typeface="Poppins Light"/>
              </a:rPr>
              <a:t>Task Management:</a:t>
            </a:r>
          </a:p>
          <a:p>
            <a:pPr algn="l" marL="942119" indent="-314040" lvl="2">
              <a:lnSpc>
                <a:spcPts val="3534"/>
              </a:lnSpc>
              <a:buFont typeface="Arial"/>
              <a:buChar char="⚬"/>
            </a:pPr>
            <a:r>
              <a:rPr lang="en-US" sz="2181">
                <a:solidFill>
                  <a:srgbClr val="FFFFFF"/>
                </a:solidFill>
                <a:latin typeface="Poppins Light"/>
                <a:ea typeface="Poppins Light"/>
                <a:cs typeface="Poppins Light"/>
                <a:sym typeface="Poppins Light"/>
              </a:rPr>
              <a:t>Create a task and verify it appears in the database.</a:t>
            </a:r>
          </a:p>
          <a:p>
            <a:pPr algn="l" marL="942119" indent="-314040" lvl="2">
              <a:lnSpc>
                <a:spcPts val="3534"/>
              </a:lnSpc>
              <a:buFont typeface="Arial"/>
              <a:buChar char="⚬"/>
            </a:pPr>
            <a:r>
              <a:rPr lang="en-US" sz="2181">
                <a:solidFill>
                  <a:srgbClr val="FFFFFF"/>
                </a:solidFill>
                <a:latin typeface="Poppins Light"/>
                <a:ea typeface="Poppins Light"/>
                <a:cs typeface="Poppins Light"/>
                <a:sym typeface="Poppins Light"/>
              </a:rPr>
              <a:t>Update a task and check if changes are reflected.</a:t>
            </a:r>
          </a:p>
          <a:p>
            <a:pPr algn="l" marL="942119" indent="-314040" lvl="2">
              <a:lnSpc>
                <a:spcPts val="3534"/>
              </a:lnSpc>
              <a:buFont typeface="Arial"/>
              <a:buChar char="⚬"/>
            </a:pPr>
            <a:r>
              <a:rPr lang="en-US" sz="2181">
                <a:solidFill>
                  <a:srgbClr val="FFFFFF"/>
                </a:solidFill>
                <a:latin typeface="Poppins Light"/>
                <a:ea typeface="Poppins Light"/>
                <a:cs typeface="Poppins Light"/>
                <a:sym typeface="Poppins Light"/>
              </a:rPr>
              <a:t>Delete a task and ensure it is removed from the database.</a:t>
            </a:r>
          </a:p>
          <a:p>
            <a:pPr algn="l" marL="942119" indent="-314040" lvl="2">
              <a:lnSpc>
                <a:spcPts val="3534"/>
              </a:lnSpc>
              <a:buFont typeface="Arial"/>
              <a:buChar char="⚬"/>
            </a:pPr>
            <a:r>
              <a:rPr lang="en-US" sz="2181">
                <a:solidFill>
                  <a:srgbClr val="FFFFFF"/>
                </a:solidFill>
                <a:latin typeface="Poppins Light"/>
                <a:ea typeface="Poppins Light"/>
                <a:cs typeface="Poppins Light"/>
                <a:sym typeface="Poppins Light"/>
              </a:rPr>
              <a:t>Retrieve tasks for a user and ensure correct data is fetched.</a:t>
            </a:r>
          </a:p>
        </p:txBody>
      </p:sp>
      <p:sp>
        <p:nvSpPr>
          <p:cNvPr name="AutoShape 8" id="8"/>
          <p:cNvSpPr/>
          <p:nvPr/>
        </p:nvSpPr>
        <p:spPr>
          <a:xfrm flipV="true">
            <a:off x="4233193" y="6204120"/>
            <a:ext cx="11130264" cy="84358"/>
          </a:xfrm>
          <a:prstGeom prst="line">
            <a:avLst/>
          </a:prstGeom>
          <a:ln cap="flat" w="38100">
            <a:solidFill>
              <a:srgbClr val="FFFFFF"/>
            </a:solidFill>
            <a:prstDash val="solid"/>
            <a:headEnd type="none" len="sm" w="sm"/>
            <a:tailEnd type="none" len="sm" w="sm"/>
          </a:ln>
        </p:spPr>
      </p:sp>
      <p:sp>
        <p:nvSpPr>
          <p:cNvPr name="Freeform 9" id="9"/>
          <p:cNvSpPr/>
          <p:nvPr/>
        </p:nvSpPr>
        <p:spPr>
          <a:xfrm flipH="false" flipV="false" rot="0">
            <a:off x="2525894" y="3834856"/>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0" id="10"/>
          <p:cNvSpPr txBox="true"/>
          <p:nvPr/>
        </p:nvSpPr>
        <p:spPr>
          <a:xfrm rot="0">
            <a:off x="2812498" y="4111734"/>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ea typeface="Computer Says No"/>
                <a:cs typeface="Computer Says No"/>
                <a:sym typeface="Computer Says No"/>
              </a:rPr>
              <a:t>01</a:t>
            </a:r>
          </a:p>
        </p:txBody>
      </p:sp>
      <p:sp>
        <p:nvSpPr>
          <p:cNvPr name="Freeform 11" id="11"/>
          <p:cNvSpPr/>
          <p:nvPr/>
        </p:nvSpPr>
        <p:spPr>
          <a:xfrm flipH="false" flipV="false" rot="0">
            <a:off x="2525894" y="6554525"/>
            <a:ext cx="1886578" cy="1555641"/>
          </a:xfrm>
          <a:custGeom>
            <a:avLst/>
            <a:gdLst/>
            <a:ahLst/>
            <a:cxnLst/>
            <a:rect r="r" b="b" t="t" l="l"/>
            <a:pathLst>
              <a:path h="1555641" w="1886578">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2" id="12"/>
          <p:cNvSpPr txBox="true"/>
          <p:nvPr/>
        </p:nvSpPr>
        <p:spPr>
          <a:xfrm rot="0">
            <a:off x="2812498" y="6831403"/>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ea typeface="Computer Says No"/>
                <a:cs typeface="Computer Says No"/>
                <a:sym typeface="Computer Says No"/>
              </a:rPr>
              <a:t>02</a:t>
            </a:r>
          </a:p>
        </p:txBody>
      </p:sp>
      <p:sp>
        <p:nvSpPr>
          <p:cNvPr name="Freeform 13" id="13"/>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
        <p:nvSpPr>
          <p:cNvPr name="TextBox 14" id="14"/>
          <p:cNvSpPr txBox="true"/>
          <p:nvPr/>
        </p:nvSpPr>
        <p:spPr>
          <a:xfrm rot="0">
            <a:off x="4742828" y="6496724"/>
            <a:ext cx="10469841" cy="2236296"/>
          </a:xfrm>
          <a:prstGeom prst="rect">
            <a:avLst/>
          </a:prstGeom>
        </p:spPr>
        <p:txBody>
          <a:bodyPr anchor="t" rtlCol="false" tIns="0" lIns="0" bIns="0" rIns="0">
            <a:spAutoFit/>
          </a:bodyPr>
          <a:lstStyle/>
          <a:p>
            <a:pPr algn="l" marL="471059" indent="-235530" lvl="1">
              <a:lnSpc>
                <a:spcPts val="3534"/>
              </a:lnSpc>
              <a:buFont typeface="Arial"/>
              <a:buChar char="•"/>
            </a:pPr>
            <a:r>
              <a:rPr lang="en-US" sz="2181">
                <a:solidFill>
                  <a:srgbClr val="FFFFFF"/>
                </a:solidFill>
                <a:latin typeface="Poppins Light"/>
                <a:ea typeface="Poppins Light"/>
                <a:cs typeface="Poppins Light"/>
                <a:sym typeface="Poppins Light"/>
              </a:rPr>
              <a:t>Playlist Management:</a:t>
            </a:r>
          </a:p>
          <a:p>
            <a:pPr algn="l" marL="942119" indent="-314040" lvl="2">
              <a:lnSpc>
                <a:spcPts val="3534"/>
              </a:lnSpc>
              <a:buFont typeface="Arial"/>
              <a:buChar char="⚬"/>
            </a:pPr>
            <a:r>
              <a:rPr lang="en-US" sz="2181">
                <a:solidFill>
                  <a:srgbClr val="FFFFFF"/>
                </a:solidFill>
                <a:latin typeface="Poppins Light"/>
                <a:ea typeface="Poppins Light"/>
                <a:cs typeface="Poppins Light"/>
                <a:sym typeface="Poppins Light"/>
              </a:rPr>
              <a:t>Create a playlist and add songs, then verify through fetching.</a:t>
            </a:r>
          </a:p>
          <a:p>
            <a:pPr algn="l" marL="942119" indent="-314040" lvl="2">
              <a:lnSpc>
                <a:spcPts val="3534"/>
              </a:lnSpc>
              <a:buFont typeface="Arial"/>
              <a:buChar char="⚬"/>
            </a:pPr>
            <a:r>
              <a:rPr lang="en-US" sz="2181">
                <a:solidFill>
                  <a:srgbClr val="FFFFFF"/>
                </a:solidFill>
                <a:latin typeface="Poppins Light"/>
                <a:ea typeface="Poppins Light"/>
                <a:cs typeface="Poppins Light"/>
                <a:sym typeface="Poppins Light"/>
              </a:rPr>
              <a:t>Update playlist details and check for changes.</a:t>
            </a:r>
          </a:p>
          <a:p>
            <a:pPr algn="l" marL="942119" indent="-314040" lvl="2">
              <a:lnSpc>
                <a:spcPts val="3534"/>
              </a:lnSpc>
              <a:buFont typeface="Arial"/>
              <a:buChar char="⚬"/>
            </a:pPr>
            <a:r>
              <a:rPr lang="en-US" sz="2181">
                <a:solidFill>
                  <a:srgbClr val="FFFFFF"/>
                </a:solidFill>
                <a:latin typeface="Poppins Light"/>
                <a:ea typeface="Poppins Light"/>
                <a:cs typeface="Poppins Light"/>
                <a:sym typeface="Poppins Light"/>
              </a:rPr>
              <a:t>Delete a playlist and ensure all related songs are also handled</a:t>
            </a:r>
          </a:p>
          <a:p>
            <a:pPr algn="l">
              <a:lnSpc>
                <a:spcPts val="3534"/>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8620763">
            <a:off x="-429086" y="-676113"/>
            <a:ext cx="8987203" cy="4150026"/>
          </a:xfrm>
          <a:custGeom>
            <a:avLst/>
            <a:gdLst/>
            <a:ahLst/>
            <a:cxnLst/>
            <a:rect r="r" b="b" t="t" l="l"/>
            <a:pathLst>
              <a:path h="4150026" w="8987203">
                <a:moveTo>
                  <a:pt x="0" y="0"/>
                </a:moveTo>
                <a:lnTo>
                  <a:pt x="8987203" y="0"/>
                </a:lnTo>
                <a:lnTo>
                  <a:pt x="8987203" y="4150027"/>
                </a:lnTo>
                <a:lnTo>
                  <a:pt x="0" y="4150027"/>
                </a:lnTo>
                <a:lnTo>
                  <a:pt x="0" y="0"/>
                </a:lnTo>
                <a:close/>
              </a:path>
            </a:pathLst>
          </a:custGeom>
          <a:blipFill>
            <a:blip r:embed="rId2"/>
            <a:stretch>
              <a:fillRect l="0" t="0" r="0" b="0"/>
            </a:stretch>
          </a:blipFill>
        </p:spPr>
      </p:sp>
      <p:sp>
        <p:nvSpPr>
          <p:cNvPr name="Freeform 3" id="3"/>
          <p:cNvSpPr/>
          <p:nvPr/>
        </p:nvSpPr>
        <p:spPr>
          <a:xfrm flipH="false" flipV="false" rot="0">
            <a:off x="1682621"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l="0" t="-20258" r="0" b="0"/>
            </a:stretch>
          </a:blipFill>
        </p:spPr>
      </p:sp>
      <p:sp>
        <p:nvSpPr>
          <p:cNvPr name="Freeform 4" id="4"/>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5"/>
            <a:stretch>
              <a:fillRect l="0" t="0" r="0" b="0"/>
            </a:stretch>
          </a:blipFill>
        </p:spPr>
      </p:sp>
      <p:sp>
        <p:nvSpPr>
          <p:cNvPr name="Freeform 5" id="5"/>
          <p:cNvSpPr/>
          <p:nvPr/>
        </p:nvSpPr>
        <p:spPr>
          <a:xfrm flipH="false" flipV="false" rot="0">
            <a:off x="-107017"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6"/>
            <a:stretch>
              <a:fillRect l="0" t="0" r="0" b="0"/>
            </a:stretch>
          </a:blipFill>
        </p:spPr>
      </p:sp>
      <p:sp>
        <p:nvSpPr>
          <p:cNvPr name="TextBox 6" id="6"/>
          <p:cNvSpPr txBox="true"/>
          <p:nvPr/>
        </p:nvSpPr>
        <p:spPr>
          <a:xfrm rot="0">
            <a:off x="3337283" y="2327277"/>
            <a:ext cx="11613435" cy="2330869"/>
          </a:xfrm>
          <a:prstGeom prst="rect">
            <a:avLst/>
          </a:prstGeom>
        </p:spPr>
        <p:txBody>
          <a:bodyPr anchor="t" rtlCol="false" tIns="0" lIns="0" bIns="0" rIns="0">
            <a:spAutoFit/>
          </a:bodyPr>
          <a:lstStyle/>
          <a:p>
            <a:pPr algn="ctr">
              <a:lnSpc>
                <a:spcPts val="8435"/>
              </a:lnSpc>
            </a:pPr>
            <a:r>
              <a:rPr lang="en-US" sz="11715">
                <a:solidFill>
                  <a:srgbClr val="6866E1"/>
                </a:solidFill>
                <a:latin typeface="Computer Says No"/>
                <a:ea typeface="Computer Says No"/>
                <a:cs typeface="Computer Says No"/>
                <a:sym typeface="Computer Says No"/>
              </a:rPr>
              <a:t>TESTING AND VALIDATION</a:t>
            </a:r>
          </a:p>
          <a:p>
            <a:pPr algn="ctr" marL="0" indent="0" lvl="0">
              <a:lnSpc>
                <a:spcPts val="8435"/>
              </a:lnSpc>
              <a:spcBef>
                <a:spcPct val="0"/>
              </a:spcBef>
            </a:pPr>
          </a:p>
        </p:txBody>
      </p:sp>
      <p:sp>
        <p:nvSpPr>
          <p:cNvPr name="TextBox 7" id="7"/>
          <p:cNvSpPr txBox="true"/>
          <p:nvPr/>
        </p:nvSpPr>
        <p:spPr>
          <a:xfrm rot="0">
            <a:off x="4651923" y="4390619"/>
            <a:ext cx="10469841" cy="2236296"/>
          </a:xfrm>
          <a:prstGeom prst="rect">
            <a:avLst/>
          </a:prstGeom>
        </p:spPr>
        <p:txBody>
          <a:bodyPr anchor="t" rtlCol="false" tIns="0" lIns="0" bIns="0" rIns="0">
            <a:spAutoFit/>
          </a:bodyPr>
          <a:lstStyle/>
          <a:p>
            <a:pPr algn="l" marL="471059" indent="-235530" lvl="1">
              <a:lnSpc>
                <a:spcPts val="3534"/>
              </a:lnSpc>
              <a:buFont typeface="Arial"/>
              <a:buChar char="•"/>
            </a:pPr>
            <a:r>
              <a:rPr lang="en-US" sz="2181">
                <a:solidFill>
                  <a:srgbClr val="FFFFFF"/>
                </a:solidFill>
                <a:latin typeface="Poppins Light"/>
                <a:ea typeface="Poppins Light"/>
                <a:cs typeface="Poppins Light"/>
                <a:sym typeface="Poppins Light"/>
              </a:rPr>
              <a:t>Notifications and Reminders:</a:t>
            </a:r>
          </a:p>
          <a:p>
            <a:pPr algn="l" marL="942119" indent="-314040" lvl="2">
              <a:lnSpc>
                <a:spcPts val="3534"/>
              </a:lnSpc>
              <a:buFont typeface="Arial"/>
              <a:buChar char="⚬"/>
            </a:pPr>
            <a:r>
              <a:rPr lang="en-US" sz="2181">
                <a:solidFill>
                  <a:srgbClr val="FFFFFF"/>
                </a:solidFill>
                <a:latin typeface="Poppins Light"/>
                <a:ea typeface="Poppins Light"/>
                <a:cs typeface="Poppins Light"/>
                <a:sym typeface="Poppins Light"/>
              </a:rPr>
              <a:t>Set a reminder for a task and check if the notification is triggered at the right time.</a:t>
            </a:r>
          </a:p>
          <a:p>
            <a:pPr algn="l">
              <a:lnSpc>
                <a:spcPts val="3534"/>
              </a:lnSpc>
            </a:pPr>
          </a:p>
          <a:p>
            <a:pPr algn="l">
              <a:lnSpc>
                <a:spcPts val="3534"/>
              </a:lnSpc>
            </a:pPr>
          </a:p>
        </p:txBody>
      </p:sp>
      <p:sp>
        <p:nvSpPr>
          <p:cNvPr name="Freeform 8" id="8"/>
          <p:cNvSpPr/>
          <p:nvPr/>
        </p:nvSpPr>
        <p:spPr>
          <a:xfrm flipH="false" flipV="false" rot="0">
            <a:off x="2706466" y="4504919"/>
            <a:ext cx="1886578" cy="1555641"/>
          </a:xfrm>
          <a:custGeom>
            <a:avLst/>
            <a:gdLst/>
            <a:ahLst/>
            <a:cxnLst/>
            <a:rect r="r" b="b" t="t" l="l"/>
            <a:pathLst>
              <a:path h="1555641" w="1886578">
                <a:moveTo>
                  <a:pt x="0" y="0"/>
                </a:moveTo>
                <a:lnTo>
                  <a:pt x="1886579" y="0"/>
                </a:lnTo>
                <a:lnTo>
                  <a:pt x="1886579"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2993070" y="4781797"/>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ea typeface="Computer Says No"/>
                <a:cs typeface="Computer Says No"/>
                <a:sym typeface="Computer Says No"/>
              </a:rPr>
              <a:t>03</a:t>
            </a:r>
          </a:p>
        </p:txBody>
      </p:sp>
      <p:sp>
        <p:nvSpPr>
          <p:cNvPr name="Freeform 10" id="10"/>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6"/>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10791608" y="-383062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5842234" y="3366796"/>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5" id="5"/>
          <p:cNvSpPr txBox="true"/>
          <p:nvPr/>
        </p:nvSpPr>
        <p:spPr>
          <a:xfrm rot="0">
            <a:off x="4362594" y="835531"/>
            <a:ext cx="9610678" cy="1152818"/>
          </a:xfrm>
          <a:prstGeom prst="rect">
            <a:avLst/>
          </a:prstGeom>
        </p:spPr>
        <p:txBody>
          <a:bodyPr anchor="t" rtlCol="false" tIns="0" lIns="0" bIns="0" rIns="0">
            <a:spAutoFit/>
          </a:bodyPr>
          <a:lstStyle/>
          <a:p>
            <a:pPr algn="ctr" marL="0" indent="0" lvl="0">
              <a:lnSpc>
                <a:spcPts val="7765"/>
              </a:lnSpc>
              <a:spcBef>
                <a:spcPct val="0"/>
              </a:spcBef>
            </a:pPr>
            <a:r>
              <a:rPr lang="en-US" sz="10786">
                <a:solidFill>
                  <a:srgbClr val="6866E1"/>
                </a:solidFill>
                <a:latin typeface="Computer Says No"/>
                <a:ea typeface="Computer Says No"/>
                <a:cs typeface="Computer Says No"/>
                <a:sym typeface="Computer Says No"/>
              </a:rPr>
              <a:t>RESULT</a:t>
            </a:r>
          </a:p>
        </p:txBody>
      </p:sp>
      <p:sp>
        <p:nvSpPr>
          <p:cNvPr name="AutoShape 6" id="6"/>
          <p:cNvSpPr/>
          <p:nvPr/>
        </p:nvSpPr>
        <p:spPr>
          <a:xfrm flipH="true">
            <a:off x="177310" y="2434145"/>
            <a:ext cx="0" cy="7443082"/>
          </a:xfrm>
          <a:prstGeom prst="line">
            <a:avLst/>
          </a:prstGeom>
          <a:ln cap="rnd" w="47625">
            <a:solidFill>
              <a:srgbClr val="5CE5F8"/>
            </a:solidFill>
            <a:prstDash val="sysDot"/>
            <a:headEnd type="none" len="sm" w="sm"/>
            <a:tailEnd type="none" len="sm" w="sm"/>
          </a:ln>
        </p:spPr>
      </p:sp>
      <p:sp>
        <p:nvSpPr>
          <p:cNvPr name="AutoShape 7" id="7"/>
          <p:cNvSpPr/>
          <p:nvPr/>
        </p:nvSpPr>
        <p:spPr>
          <a:xfrm flipV="true">
            <a:off x="18110690" y="2457958"/>
            <a:ext cx="0" cy="7419270"/>
          </a:xfrm>
          <a:prstGeom prst="line">
            <a:avLst/>
          </a:prstGeom>
          <a:ln cap="rnd" w="47625">
            <a:solidFill>
              <a:srgbClr val="5CE5F8"/>
            </a:solidFill>
            <a:prstDash val="sysDot"/>
            <a:headEnd type="none" len="sm" w="sm"/>
            <a:tailEnd type="none" len="sm" w="sm"/>
          </a:ln>
        </p:spPr>
      </p:sp>
      <p:sp>
        <p:nvSpPr>
          <p:cNvPr name="AutoShape 8" id="8"/>
          <p:cNvSpPr/>
          <p:nvPr/>
        </p:nvSpPr>
        <p:spPr>
          <a:xfrm>
            <a:off x="0" y="1988349"/>
            <a:ext cx="18288000" cy="0"/>
          </a:xfrm>
          <a:prstGeom prst="line">
            <a:avLst/>
          </a:prstGeom>
          <a:ln cap="rnd" w="47625">
            <a:solidFill>
              <a:srgbClr val="5CE5F8"/>
            </a:solidFill>
            <a:prstDash val="sysDot"/>
            <a:headEnd type="none" len="sm" w="sm"/>
            <a:tailEnd type="none" len="sm" w="sm"/>
          </a:ln>
        </p:spPr>
      </p:sp>
      <p:sp>
        <p:nvSpPr>
          <p:cNvPr name="TextBox 9" id="9"/>
          <p:cNvSpPr txBox="true"/>
          <p:nvPr/>
        </p:nvSpPr>
        <p:spPr>
          <a:xfrm rot="0">
            <a:off x="511915" y="2547248"/>
            <a:ext cx="16747385" cy="6581316"/>
          </a:xfrm>
          <a:prstGeom prst="rect">
            <a:avLst/>
          </a:prstGeom>
        </p:spPr>
        <p:txBody>
          <a:bodyPr anchor="t" rtlCol="false" tIns="0" lIns="0" bIns="0" rIns="0">
            <a:spAutoFit/>
          </a:bodyPr>
          <a:lstStyle/>
          <a:p>
            <a:pPr algn="just" marL="732563" indent="-366282" lvl="1">
              <a:lnSpc>
                <a:spcPts val="4750"/>
              </a:lnSpc>
              <a:buFont typeface="Arial"/>
              <a:buChar char="•"/>
            </a:pPr>
            <a:r>
              <a:rPr lang="en-US" sz="3393">
                <a:solidFill>
                  <a:srgbClr val="FFFFFF"/>
                </a:solidFill>
                <a:latin typeface="Georgia Pro"/>
                <a:ea typeface="Georgia Pro"/>
                <a:cs typeface="Georgia Pro"/>
                <a:sym typeface="Georgia Pro"/>
              </a:rPr>
              <a:t>SUCCESSFULLY DEVELOPED A FULLY FUNCTIONAL DISCORD BOT THAT ASSISTS WITH STUDYING USING DATABASES.</a:t>
            </a:r>
          </a:p>
          <a:p>
            <a:pPr algn="just" marL="732563" indent="-366282" lvl="1">
              <a:lnSpc>
                <a:spcPts val="4750"/>
              </a:lnSpc>
              <a:buFont typeface="Arial"/>
              <a:buChar char="•"/>
            </a:pPr>
            <a:r>
              <a:rPr lang="en-US" sz="3393">
                <a:solidFill>
                  <a:srgbClr val="FFFFFF"/>
                </a:solidFill>
                <a:latin typeface="Georgia Pro"/>
                <a:ea typeface="Georgia Pro"/>
                <a:cs typeface="Georgia Pro"/>
                <a:sym typeface="Georgia Pro"/>
              </a:rPr>
              <a:t>REAL -TIME DATA UPDATES ACHIEVED WITH DYNAMIC INTERACTIONS BETWEEN DISCORD, BACKEND AND THE DATABASE.</a:t>
            </a:r>
          </a:p>
          <a:p>
            <a:pPr algn="just" marL="732563" indent="-366282" lvl="1">
              <a:lnSpc>
                <a:spcPts val="4750"/>
              </a:lnSpc>
              <a:buFont typeface="Arial"/>
              <a:buChar char="•"/>
            </a:pPr>
            <a:r>
              <a:rPr lang="en-US" sz="3393">
                <a:solidFill>
                  <a:srgbClr val="FFFFFF"/>
                </a:solidFill>
                <a:latin typeface="Georgia Pro"/>
                <a:ea typeface="Georgia Pro"/>
                <a:cs typeface="Georgia Pro"/>
                <a:sym typeface="Georgia Pro"/>
              </a:rPr>
              <a:t>DESIGNED A TASK MANAGEMENT FEATURE TO HELP EASILY TRACK CURRENT TASKS.</a:t>
            </a:r>
          </a:p>
          <a:p>
            <a:pPr algn="just" marL="732563" indent="-366282" lvl="1">
              <a:lnSpc>
                <a:spcPts val="4750"/>
              </a:lnSpc>
              <a:buFont typeface="Arial"/>
              <a:buChar char="•"/>
            </a:pPr>
            <a:r>
              <a:rPr lang="en-US" sz="3393">
                <a:solidFill>
                  <a:srgbClr val="FFFFFF"/>
                </a:solidFill>
                <a:latin typeface="Georgia Pro"/>
                <a:ea typeface="Georgia Pro"/>
                <a:cs typeface="Georgia Pro"/>
                <a:sym typeface="Georgia Pro"/>
              </a:rPr>
              <a:t>INTEGRATED A  AI CHATBOT TO ASSIST WITH STUDIES.</a:t>
            </a:r>
          </a:p>
          <a:p>
            <a:pPr algn="just" marL="732563" indent="-366282" lvl="1">
              <a:lnSpc>
                <a:spcPts val="4750"/>
              </a:lnSpc>
              <a:buFont typeface="Arial"/>
              <a:buChar char="•"/>
            </a:pPr>
            <a:r>
              <a:rPr lang="en-US" sz="3393">
                <a:solidFill>
                  <a:srgbClr val="FFFFFF"/>
                </a:solidFill>
                <a:latin typeface="Georgia Pro"/>
                <a:ea typeface="Georgia Pro"/>
                <a:cs typeface="Georgia Pro"/>
                <a:sym typeface="Georgia Pro"/>
              </a:rPr>
              <a:t>IMPLEMENTED SONG PLAYLISTS TO HELP FOCUS WHILE STUDYING.</a:t>
            </a:r>
          </a:p>
          <a:p>
            <a:pPr algn="just" marL="732563" indent="-366282" lvl="1">
              <a:lnSpc>
                <a:spcPts val="4750"/>
              </a:lnSpc>
              <a:buFont typeface="Arial"/>
              <a:buChar char="•"/>
            </a:pPr>
            <a:r>
              <a:rPr lang="en-US" sz="3393">
                <a:solidFill>
                  <a:srgbClr val="FFFFFF"/>
                </a:solidFill>
                <a:latin typeface="Georgia Pro"/>
                <a:ea typeface="Georgia Pro"/>
                <a:cs typeface="Georgia Pro"/>
                <a:sym typeface="Georgia Pro"/>
              </a:rPr>
              <a:t> ENABLED USERS TO CREATE FLASH CARDS WHICH HELPS USERS RECALL IMPORTANT POINTS AND STUDY MORE EFFICIENTLY.</a:t>
            </a:r>
          </a:p>
          <a:p>
            <a:pPr algn="just">
              <a:lnSpc>
                <a:spcPts val="4750"/>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AutoShape 2" id="2"/>
          <p:cNvSpPr/>
          <p:nvPr/>
        </p:nvSpPr>
        <p:spPr>
          <a:xfrm>
            <a:off x="5764344" y="5958420"/>
            <a:ext cx="0" cy="5145633"/>
          </a:xfrm>
          <a:prstGeom prst="line">
            <a:avLst/>
          </a:prstGeom>
          <a:ln cap="flat" w="38100">
            <a:solidFill>
              <a:srgbClr val="FFFFFF"/>
            </a:solidFill>
            <a:prstDash val="solid"/>
            <a:headEnd type="none" len="sm" w="sm"/>
            <a:tailEnd type="none" len="sm" w="sm"/>
          </a:ln>
        </p:spPr>
      </p:sp>
      <p:sp>
        <p:nvSpPr>
          <p:cNvPr name="AutoShape 3" id="3"/>
          <p:cNvSpPr/>
          <p:nvPr/>
        </p:nvSpPr>
        <p:spPr>
          <a:xfrm>
            <a:off x="5802444" y="-2572817"/>
            <a:ext cx="0" cy="5145633"/>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10208092" y="-358876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Freeform 5" id="5"/>
          <p:cNvSpPr/>
          <p:nvPr/>
        </p:nvSpPr>
        <p:spPr>
          <a:xfrm flipH="false" flipV="false" rot="0">
            <a:off x="-1995996" y="550773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TextBox 6" id="6"/>
          <p:cNvSpPr txBox="true"/>
          <p:nvPr/>
        </p:nvSpPr>
        <p:spPr>
          <a:xfrm rot="0">
            <a:off x="1619702" y="2582224"/>
            <a:ext cx="7747874" cy="3236382"/>
          </a:xfrm>
          <a:prstGeom prst="rect">
            <a:avLst/>
          </a:prstGeom>
        </p:spPr>
        <p:txBody>
          <a:bodyPr anchor="t" rtlCol="false" tIns="0" lIns="0" bIns="0" rIns="0">
            <a:spAutoFit/>
          </a:bodyPr>
          <a:lstStyle/>
          <a:p>
            <a:pPr algn="ctr" marL="0" indent="0" lvl="0">
              <a:lnSpc>
                <a:spcPts val="26366"/>
              </a:lnSpc>
            </a:pPr>
            <a:r>
              <a:rPr lang="en-US" sz="18833">
                <a:solidFill>
                  <a:srgbClr val="6866E1"/>
                </a:solidFill>
                <a:latin typeface="Computer Says No"/>
                <a:ea typeface="Computer Says No"/>
                <a:cs typeface="Computer Says No"/>
                <a:sym typeface="Computer Says No"/>
              </a:rPr>
              <a:t>THANK YOU!</a:t>
            </a:r>
          </a:p>
        </p:txBody>
      </p:sp>
      <p:sp>
        <p:nvSpPr>
          <p:cNvPr name="Freeform 7" id="7"/>
          <p:cNvSpPr/>
          <p:nvPr/>
        </p:nvSpPr>
        <p:spPr>
          <a:xfrm flipH="false" flipV="false" rot="0">
            <a:off x="9144000" y="1550639"/>
            <a:ext cx="8001878" cy="8071895"/>
          </a:xfrm>
          <a:custGeom>
            <a:avLst/>
            <a:gdLst/>
            <a:ahLst/>
            <a:cxnLst/>
            <a:rect r="r" b="b" t="t" l="l"/>
            <a:pathLst>
              <a:path h="8071895" w="8001878">
                <a:moveTo>
                  <a:pt x="0" y="0"/>
                </a:moveTo>
                <a:lnTo>
                  <a:pt x="8001878" y="0"/>
                </a:lnTo>
                <a:lnTo>
                  <a:pt x="8001878" y="8071894"/>
                </a:lnTo>
                <a:lnTo>
                  <a:pt x="0" y="8071894"/>
                </a:lnTo>
                <a:lnTo>
                  <a:pt x="0" y="0"/>
                </a:lnTo>
                <a:close/>
              </a:path>
            </a:pathLst>
          </a:custGeom>
          <a:blipFill>
            <a:blip r:embed="rId3"/>
            <a:stretch>
              <a:fillRect l="0" t="0" r="0" b="0"/>
            </a:stretch>
          </a:blipFill>
        </p:spPr>
      </p:sp>
      <p:sp>
        <p:nvSpPr>
          <p:cNvPr name="Freeform 8" id="8"/>
          <p:cNvSpPr/>
          <p:nvPr/>
        </p:nvSpPr>
        <p:spPr>
          <a:xfrm flipH="false" flipV="false" rot="0">
            <a:off x="-1995996" y="7317810"/>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
        <p:nvSpPr>
          <p:cNvPr name="Freeform 9" id="9"/>
          <p:cNvSpPr/>
          <p:nvPr/>
        </p:nvSpPr>
        <p:spPr>
          <a:xfrm flipH="false" flipV="false" rot="0">
            <a:off x="14771515" y="-3149182"/>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true" flipV="false" rot="0">
            <a:off x="13853317" y="0"/>
            <a:ext cx="5726139" cy="2500874"/>
          </a:xfrm>
          <a:custGeom>
            <a:avLst/>
            <a:gdLst/>
            <a:ahLst/>
            <a:cxnLst/>
            <a:rect r="r" b="b" t="t" l="l"/>
            <a:pathLst>
              <a:path h="2500874" w="5726139">
                <a:moveTo>
                  <a:pt x="5726138" y="0"/>
                </a:moveTo>
                <a:lnTo>
                  <a:pt x="0" y="0"/>
                </a:lnTo>
                <a:lnTo>
                  <a:pt x="0" y="2500874"/>
                </a:lnTo>
                <a:lnTo>
                  <a:pt x="5726138" y="2500874"/>
                </a:lnTo>
                <a:lnTo>
                  <a:pt x="5726138" y="0"/>
                </a:lnTo>
                <a:close/>
              </a:path>
            </a:pathLst>
          </a:custGeom>
          <a:blipFill>
            <a:blip r:embed="rId2"/>
            <a:stretch>
              <a:fillRect l="0" t="0" r="0" b="0"/>
            </a:stretch>
          </a:blipFill>
        </p:spPr>
      </p:sp>
      <p:sp>
        <p:nvSpPr>
          <p:cNvPr name="AutoShape 3" id="3"/>
          <p:cNvSpPr/>
          <p:nvPr/>
        </p:nvSpPr>
        <p:spPr>
          <a:xfrm flipH="true" flipV="true">
            <a:off x="17259300" y="1028700"/>
            <a:ext cx="0" cy="5786479"/>
          </a:xfrm>
          <a:prstGeom prst="line">
            <a:avLst/>
          </a:prstGeom>
          <a:ln cap="flat" w="38100">
            <a:solidFill>
              <a:srgbClr val="FFFFFF"/>
            </a:solidFill>
            <a:prstDash val="solid"/>
            <a:headEnd type="none" len="sm" w="sm"/>
            <a:tailEnd type="none" len="sm" w="sm"/>
          </a:ln>
        </p:spPr>
      </p:sp>
      <p:grpSp>
        <p:nvGrpSpPr>
          <p:cNvPr name="Group 4" id="4"/>
          <p:cNvGrpSpPr/>
          <p:nvPr/>
        </p:nvGrpSpPr>
        <p:grpSpPr>
          <a:xfrm rot="0">
            <a:off x="1028700" y="4234201"/>
            <a:ext cx="9897232" cy="5006268"/>
            <a:chOff x="0" y="0"/>
            <a:chExt cx="13196309" cy="6675023"/>
          </a:xfrm>
        </p:grpSpPr>
        <p:sp>
          <p:nvSpPr>
            <p:cNvPr name="AutoShape 5" id="5"/>
            <p:cNvSpPr/>
            <p:nvPr/>
          </p:nvSpPr>
          <p:spPr>
            <a:xfrm flipV="true">
              <a:off x="25400" y="0"/>
              <a:ext cx="0" cy="6675023"/>
            </a:xfrm>
            <a:prstGeom prst="line">
              <a:avLst/>
            </a:prstGeom>
            <a:ln cap="flat" w="50800">
              <a:solidFill>
                <a:srgbClr val="FFFFFF"/>
              </a:solidFill>
              <a:prstDash val="solid"/>
              <a:headEnd type="none" len="sm" w="sm"/>
              <a:tailEnd type="none" len="sm" w="sm"/>
            </a:ln>
          </p:spPr>
        </p:sp>
        <p:sp>
          <p:nvSpPr>
            <p:cNvPr name="AutoShape 6" id="6"/>
            <p:cNvSpPr/>
            <p:nvPr/>
          </p:nvSpPr>
          <p:spPr>
            <a:xfrm>
              <a:off x="0" y="6649623"/>
              <a:ext cx="13196309" cy="0"/>
            </a:xfrm>
            <a:prstGeom prst="line">
              <a:avLst/>
            </a:prstGeom>
            <a:ln cap="flat" w="50800">
              <a:solidFill>
                <a:srgbClr val="FFFFFF"/>
              </a:solidFill>
              <a:prstDash val="solid"/>
              <a:headEnd type="none" len="sm" w="sm"/>
              <a:tailEnd type="none" len="sm" w="sm"/>
            </a:ln>
          </p:spPr>
        </p:sp>
      </p:grpSp>
      <p:sp>
        <p:nvSpPr>
          <p:cNvPr name="Freeform 7" id="7"/>
          <p:cNvSpPr/>
          <p:nvPr/>
        </p:nvSpPr>
        <p:spPr>
          <a:xfrm flipH="false" flipV="false" rot="0">
            <a:off x="10925932" y="5660310"/>
            <a:ext cx="6819964" cy="5836080"/>
          </a:xfrm>
          <a:custGeom>
            <a:avLst/>
            <a:gdLst/>
            <a:ahLst/>
            <a:cxnLst/>
            <a:rect r="r" b="b" t="t" l="l"/>
            <a:pathLst>
              <a:path h="5836080" w="6819964">
                <a:moveTo>
                  <a:pt x="0" y="0"/>
                </a:moveTo>
                <a:lnTo>
                  <a:pt x="6819964" y="0"/>
                </a:lnTo>
                <a:lnTo>
                  <a:pt x="6819964" y="5836081"/>
                </a:lnTo>
                <a:lnTo>
                  <a:pt x="0" y="5836081"/>
                </a:lnTo>
                <a:lnTo>
                  <a:pt x="0" y="0"/>
                </a:lnTo>
                <a:close/>
              </a:path>
            </a:pathLst>
          </a:custGeom>
          <a:blipFill>
            <a:blip r:embed="rId3"/>
            <a:stretch>
              <a:fillRect l="0" t="0" r="0" b="0"/>
            </a:stretch>
          </a:blipFill>
        </p:spPr>
      </p:sp>
      <p:sp>
        <p:nvSpPr>
          <p:cNvPr name="TextBox 8" id="8"/>
          <p:cNvSpPr txBox="true"/>
          <p:nvPr/>
        </p:nvSpPr>
        <p:spPr>
          <a:xfrm rot="0">
            <a:off x="1028700" y="944751"/>
            <a:ext cx="6627515" cy="902572"/>
          </a:xfrm>
          <a:prstGeom prst="rect">
            <a:avLst/>
          </a:prstGeom>
        </p:spPr>
        <p:txBody>
          <a:bodyPr anchor="t" rtlCol="false" tIns="0" lIns="0" bIns="0" rIns="0">
            <a:spAutoFit/>
          </a:bodyPr>
          <a:lstStyle/>
          <a:p>
            <a:pPr algn="ctr" marL="0" indent="0" lvl="0">
              <a:lnSpc>
                <a:spcPts val="6067"/>
              </a:lnSpc>
              <a:spcBef>
                <a:spcPct val="0"/>
              </a:spcBef>
            </a:pPr>
            <a:r>
              <a:rPr lang="en-US" sz="8426">
                <a:solidFill>
                  <a:srgbClr val="6866E1"/>
                </a:solidFill>
                <a:latin typeface="Computer Says No"/>
                <a:ea typeface="Computer Says No"/>
                <a:cs typeface="Computer Says No"/>
                <a:sym typeface="Computer Says No"/>
              </a:rPr>
              <a:t>PROBLEM STATEMENT -</a:t>
            </a:r>
          </a:p>
        </p:txBody>
      </p:sp>
      <p:sp>
        <p:nvSpPr>
          <p:cNvPr name="TextBox 9" id="9"/>
          <p:cNvSpPr txBox="true"/>
          <p:nvPr/>
        </p:nvSpPr>
        <p:spPr>
          <a:xfrm rot="0">
            <a:off x="3018472" y="4342065"/>
            <a:ext cx="6125528" cy="2722609"/>
          </a:xfrm>
          <a:prstGeom prst="rect">
            <a:avLst/>
          </a:prstGeom>
        </p:spPr>
        <p:txBody>
          <a:bodyPr anchor="t" rtlCol="false" tIns="0" lIns="0" bIns="0" rIns="0">
            <a:spAutoFit/>
          </a:bodyPr>
          <a:lstStyle/>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Project - Overview</a:t>
            </a:r>
          </a:p>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Motivation</a:t>
            </a:r>
          </a:p>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ER -Diagram</a:t>
            </a:r>
          </a:p>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Implementation</a:t>
            </a:r>
          </a:p>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RESULT</a:t>
            </a:r>
          </a:p>
        </p:txBody>
      </p:sp>
      <p:sp>
        <p:nvSpPr>
          <p:cNvPr name="TextBox 10" id="10"/>
          <p:cNvSpPr txBox="true"/>
          <p:nvPr/>
        </p:nvSpPr>
        <p:spPr>
          <a:xfrm rot="0">
            <a:off x="9144000" y="4342065"/>
            <a:ext cx="738209" cy="2722609"/>
          </a:xfrm>
          <a:prstGeom prst="rect">
            <a:avLst/>
          </a:prstGeom>
        </p:spPr>
        <p:txBody>
          <a:bodyPr anchor="t" rtlCol="false" tIns="0" lIns="0" bIns="0" rIns="0">
            <a:spAutoFit/>
          </a:bodyPr>
          <a:lstStyle/>
          <a:p>
            <a:pPr algn="r">
              <a:lnSpc>
                <a:spcPts val="4284"/>
              </a:lnSpc>
            </a:pPr>
            <a:r>
              <a:rPr lang="en-US" sz="3060">
                <a:solidFill>
                  <a:srgbClr val="FFFFFF"/>
                </a:solidFill>
                <a:latin typeface="Poppins"/>
                <a:ea typeface="Poppins"/>
                <a:cs typeface="Poppins"/>
                <a:sym typeface="Poppins"/>
              </a:rPr>
              <a:t>03</a:t>
            </a:r>
          </a:p>
          <a:p>
            <a:pPr algn="r">
              <a:lnSpc>
                <a:spcPts val="4284"/>
              </a:lnSpc>
            </a:pPr>
            <a:r>
              <a:rPr lang="en-US" sz="3060">
                <a:solidFill>
                  <a:srgbClr val="FFFFFF"/>
                </a:solidFill>
                <a:latin typeface="Poppins"/>
                <a:ea typeface="Poppins"/>
                <a:cs typeface="Poppins"/>
                <a:sym typeface="Poppins"/>
              </a:rPr>
              <a:t>04</a:t>
            </a:r>
          </a:p>
          <a:p>
            <a:pPr algn="r">
              <a:lnSpc>
                <a:spcPts val="4284"/>
              </a:lnSpc>
            </a:pPr>
            <a:r>
              <a:rPr lang="en-US" sz="3060">
                <a:solidFill>
                  <a:srgbClr val="FFFFFF"/>
                </a:solidFill>
                <a:latin typeface="Poppins"/>
                <a:ea typeface="Poppins"/>
                <a:cs typeface="Poppins"/>
                <a:sym typeface="Poppins"/>
              </a:rPr>
              <a:t>05</a:t>
            </a:r>
          </a:p>
          <a:p>
            <a:pPr algn="r">
              <a:lnSpc>
                <a:spcPts val="4284"/>
              </a:lnSpc>
            </a:pPr>
            <a:r>
              <a:rPr lang="en-US" sz="3060">
                <a:solidFill>
                  <a:srgbClr val="FFFFFF"/>
                </a:solidFill>
                <a:latin typeface="Poppins"/>
                <a:ea typeface="Poppins"/>
                <a:cs typeface="Poppins"/>
                <a:sym typeface="Poppins"/>
              </a:rPr>
              <a:t>06</a:t>
            </a:r>
          </a:p>
          <a:p>
            <a:pPr algn="r">
              <a:lnSpc>
                <a:spcPts val="4284"/>
              </a:lnSpc>
            </a:pPr>
            <a:r>
              <a:rPr lang="en-US" sz="3060">
                <a:solidFill>
                  <a:srgbClr val="FFFFFF"/>
                </a:solidFill>
                <a:latin typeface="Poppins"/>
                <a:ea typeface="Poppins"/>
                <a:cs typeface="Poppins"/>
                <a:sym typeface="Poppins"/>
              </a:rPr>
              <a:t>17</a:t>
            </a:r>
          </a:p>
        </p:txBody>
      </p:sp>
      <p:sp>
        <p:nvSpPr>
          <p:cNvPr name="TextBox 11" id="11"/>
          <p:cNvSpPr txBox="true"/>
          <p:nvPr/>
        </p:nvSpPr>
        <p:spPr>
          <a:xfrm rot="0">
            <a:off x="1028700" y="1780647"/>
            <a:ext cx="11943053" cy="1371873"/>
          </a:xfrm>
          <a:prstGeom prst="rect">
            <a:avLst/>
          </a:prstGeom>
        </p:spPr>
        <p:txBody>
          <a:bodyPr anchor="t" rtlCol="false" tIns="0" lIns="0" bIns="0" rIns="0">
            <a:spAutoFit/>
          </a:bodyPr>
          <a:lstStyle/>
          <a:p>
            <a:pPr algn="just">
              <a:lnSpc>
                <a:spcPts val="3659"/>
              </a:lnSpc>
            </a:pPr>
            <a:r>
              <a:rPr lang="en-US" sz="2614">
                <a:solidFill>
                  <a:srgbClr val="FFFFFF"/>
                </a:solidFill>
                <a:latin typeface="Poppins Light"/>
                <a:ea typeface="Poppins Light"/>
                <a:cs typeface="Poppins Light"/>
                <a:sym typeface="Poppins Light"/>
              </a:rPr>
              <a:t>WITH THE INCREASE IN POPULARITY OF DISCORD AMONG STUDENTS,</a:t>
            </a:r>
          </a:p>
          <a:p>
            <a:pPr algn="just">
              <a:lnSpc>
                <a:spcPts val="3659"/>
              </a:lnSpc>
              <a:spcBef>
                <a:spcPct val="0"/>
              </a:spcBef>
            </a:pPr>
            <a:r>
              <a:rPr lang="en-US" sz="2614">
                <a:solidFill>
                  <a:srgbClr val="FFFFFF"/>
                </a:solidFill>
                <a:latin typeface="Poppins Light"/>
                <a:ea typeface="Poppins Light"/>
                <a:cs typeface="Poppins Light"/>
                <a:sym typeface="Poppins Light"/>
              </a:rPr>
              <a:t>USING A DATABASE TO HELP PLAN TASKS AND STUDY EFFIECIENTLY COULD DRASTICALLY INCREASE THE QUALITY OF LIFE FOR THEM.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820206" y="1221299"/>
            <a:ext cx="10012970" cy="1509102"/>
          </a:xfrm>
          <a:prstGeom prst="rect">
            <a:avLst/>
          </a:prstGeom>
        </p:spPr>
        <p:txBody>
          <a:bodyPr anchor="t" rtlCol="false" tIns="0" lIns="0" bIns="0" rIns="0">
            <a:spAutoFit/>
          </a:bodyPr>
          <a:lstStyle/>
          <a:p>
            <a:pPr algn="ctr" marL="0" indent="0" lvl="0">
              <a:lnSpc>
                <a:spcPts val="10150"/>
              </a:lnSpc>
              <a:spcBef>
                <a:spcPct val="0"/>
              </a:spcBef>
            </a:pPr>
            <a:r>
              <a:rPr lang="en-US" sz="14097">
                <a:solidFill>
                  <a:srgbClr val="6866E1"/>
                </a:solidFill>
                <a:latin typeface="Computer Says No"/>
                <a:ea typeface="Computer Says No"/>
                <a:cs typeface="Computer Says No"/>
                <a:sym typeface="Computer Says No"/>
              </a:rPr>
              <a:t>PROJECT OVERVIEW</a:t>
            </a:r>
          </a:p>
        </p:txBody>
      </p:sp>
      <p:sp>
        <p:nvSpPr>
          <p:cNvPr name="TextBox 3" id="3"/>
          <p:cNvSpPr txBox="true"/>
          <p:nvPr/>
        </p:nvSpPr>
        <p:spPr>
          <a:xfrm rot="0">
            <a:off x="820206" y="2433644"/>
            <a:ext cx="8156972" cy="8366398"/>
          </a:xfrm>
          <a:prstGeom prst="rect">
            <a:avLst/>
          </a:prstGeom>
        </p:spPr>
        <p:txBody>
          <a:bodyPr anchor="t" rtlCol="false" tIns="0" lIns="0" bIns="0" rIns="0">
            <a:spAutoFit/>
          </a:bodyPr>
          <a:lstStyle/>
          <a:p>
            <a:pPr algn="l" marL="650775" indent="-325387" lvl="1">
              <a:lnSpc>
                <a:spcPts val="4219"/>
              </a:lnSpc>
              <a:buFont typeface="Arial"/>
              <a:buChar char="•"/>
            </a:pPr>
            <a:r>
              <a:rPr lang="en-US" sz="3014">
                <a:solidFill>
                  <a:srgbClr val="FFFFFF"/>
                </a:solidFill>
                <a:latin typeface="Georgia Pro Light"/>
                <a:ea typeface="Georgia Pro Light"/>
                <a:cs typeface="Georgia Pro Light"/>
                <a:sym typeface="Georgia Pro Light"/>
              </a:rPr>
              <a:t>Project Name: Study Tracker Discord Bot</a:t>
            </a:r>
          </a:p>
          <a:p>
            <a:pPr algn="l" marL="650775" indent="-325387" lvl="1">
              <a:lnSpc>
                <a:spcPts val="4219"/>
              </a:lnSpc>
              <a:buFont typeface="Arial"/>
              <a:buChar char="•"/>
            </a:pPr>
            <a:r>
              <a:rPr lang="en-US" sz="3014">
                <a:solidFill>
                  <a:srgbClr val="FFFFFF"/>
                </a:solidFill>
                <a:latin typeface="Georgia Pro Light"/>
                <a:ea typeface="Georgia Pro Light"/>
                <a:cs typeface="Georgia Pro Light"/>
                <a:sym typeface="Georgia Pro Light"/>
              </a:rPr>
              <a:t>Project Type: A Discord bot to study efficiently</a:t>
            </a:r>
          </a:p>
          <a:p>
            <a:pPr algn="l" marL="650775" indent="-325387" lvl="1">
              <a:lnSpc>
                <a:spcPts val="4219"/>
              </a:lnSpc>
              <a:buFont typeface="Arial"/>
              <a:buChar char="•"/>
            </a:pPr>
            <a:r>
              <a:rPr lang="en-US" sz="3014">
                <a:solidFill>
                  <a:srgbClr val="FFFFFF"/>
                </a:solidFill>
                <a:latin typeface="Georgia Pro Light"/>
                <a:ea typeface="Georgia Pro Light"/>
                <a:cs typeface="Georgia Pro Light"/>
                <a:sym typeface="Georgia Pro Light"/>
              </a:rPr>
              <a:t>Python  Libraries used:</a:t>
            </a:r>
          </a:p>
          <a:p>
            <a:pPr algn="l" marL="1301550" indent="-433850" lvl="2">
              <a:lnSpc>
                <a:spcPts val="4219"/>
              </a:lnSpc>
              <a:buFont typeface="Arial"/>
              <a:buChar char="⚬"/>
            </a:pPr>
            <a:r>
              <a:rPr lang="en-US" sz="3014">
                <a:solidFill>
                  <a:srgbClr val="FFFFFF"/>
                </a:solidFill>
                <a:latin typeface="Georgia Pro Light"/>
                <a:ea typeface="Georgia Pro Light"/>
                <a:cs typeface="Georgia Pro Light"/>
                <a:sym typeface="Georgia Pro Light"/>
              </a:rPr>
              <a:t> discord.py</a:t>
            </a:r>
          </a:p>
          <a:p>
            <a:pPr algn="l" marL="1301550" indent="-433850" lvl="2">
              <a:lnSpc>
                <a:spcPts val="4219"/>
              </a:lnSpc>
              <a:buFont typeface="Arial"/>
              <a:buChar char="⚬"/>
            </a:pPr>
            <a:r>
              <a:rPr lang="en-US" sz="3014">
                <a:solidFill>
                  <a:srgbClr val="FFFFFF"/>
                </a:solidFill>
                <a:latin typeface="Georgia Pro Light"/>
                <a:ea typeface="Georgia Pro Light"/>
                <a:cs typeface="Georgia Pro Light"/>
                <a:sym typeface="Georgia Pro Light"/>
              </a:rPr>
              <a:t>psycopg2</a:t>
            </a:r>
          </a:p>
          <a:p>
            <a:pPr algn="l" marL="1301550" indent="-433850" lvl="2">
              <a:lnSpc>
                <a:spcPts val="4219"/>
              </a:lnSpc>
              <a:buFont typeface="Arial"/>
              <a:buChar char="⚬"/>
            </a:pPr>
            <a:r>
              <a:rPr lang="en-US" sz="3014">
                <a:solidFill>
                  <a:srgbClr val="FFFFFF"/>
                </a:solidFill>
                <a:latin typeface="Georgia Pro Light"/>
                <a:ea typeface="Georgia Pro Light"/>
                <a:cs typeface="Georgia Pro Light"/>
                <a:sym typeface="Georgia Pro Light"/>
              </a:rPr>
              <a:t>google-generativeai</a:t>
            </a:r>
          </a:p>
          <a:p>
            <a:pPr algn="l" marL="1301550" indent="-433850" lvl="2">
              <a:lnSpc>
                <a:spcPts val="4219"/>
              </a:lnSpc>
              <a:buFont typeface="Arial"/>
              <a:buChar char="⚬"/>
            </a:pPr>
            <a:r>
              <a:rPr lang="en-US" sz="3014">
                <a:solidFill>
                  <a:srgbClr val="FFFFFF"/>
                </a:solidFill>
                <a:latin typeface="Georgia Pro Light"/>
                <a:ea typeface="Georgia Pro Light"/>
                <a:cs typeface="Georgia Pro Light"/>
                <a:sym typeface="Georgia Pro Light"/>
              </a:rPr>
              <a:t>python-dateutil</a:t>
            </a:r>
          </a:p>
          <a:p>
            <a:pPr algn="l" marL="650775" indent="-325387" lvl="1">
              <a:lnSpc>
                <a:spcPts val="4219"/>
              </a:lnSpc>
              <a:buFont typeface="Arial"/>
              <a:buChar char="•"/>
            </a:pPr>
            <a:r>
              <a:rPr lang="en-US" sz="3014">
                <a:solidFill>
                  <a:srgbClr val="FFFFFF"/>
                </a:solidFill>
                <a:latin typeface="Georgia Pro Light"/>
                <a:ea typeface="Georgia Pro Light"/>
                <a:cs typeface="Georgia Pro Light"/>
                <a:sym typeface="Georgia Pro Light"/>
              </a:rPr>
              <a:t>Features: </a:t>
            </a:r>
          </a:p>
          <a:p>
            <a:pPr algn="l" marL="1301550" indent="-433850" lvl="2">
              <a:lnSpc>
                <a:spcPts val="4219"/>
              </a:lnSpc>
              <a:buFont typeface="Arial"/>
              <a:buChar char="⚬"/>
            </a:pPr>
            <a:r>
              <a:rPr lang="en-US" sz="3014">
                <a:solidFill>
                  <a:srgbClr val="FFFFFF"/>
                </a:solidFill>
                <a:latin typeface="Georgia Pro Light"/>
                <a:ea typeface="Georgia Pro Light"/>
                <a:cs typeface="Georgia Pro Light"/>
                <a:sym typeface="Georgia Pro Light"/>
              </a:rPr>
              <a:t>AI Chat Bot</a:t>
            </a:r>
          </a:p>
          <a:p>
            <a:pPr algn="l" marL="1301550" indent="-433850" lvl="2">
              <a:lnSpc>
                <a:spcPts val="4219"/>
              </a:lnSpc>
              <a:buFont typeface="Arial"/>
              <a:buChar char="⚬"/>
            </a:pPr>
            <a:r>
              <a:rPr lang="en-US" sz="3014">
                <a:solidFill>
                  <a:srgbClr val="FFFFFF"/>
                </a:solidFill>
                <a:latin typeface="Georgia Pro Light"/>
                <a:ea typeface="Georgia Pro Light"/>
                <a:cs typeface="Georgia Pro Light"/>
                <a:sym typeface="Georgia Pro Light"/>
              </a:rPr>
              <a:t>Task Management</a:t>
            </a:r>
          </a:p>
          <a:p>
            <a:pPr algn="l" marL="1301550" indent="-433850" lvl="2">
              <a:lnSpc>
                <a:spcPts val="4219"/>
              </a:lnSpc>
              <a:buFont typeface="Arial"/>
              <a:buChar char="⚬"/>
            </a:pPr>
            <a:r>
              <a:rPr lang="en-US" sz="3014">
                <a:solidFill>
                  <a:srgbClr val="FFFFFF"/>
                </a:solidFill>
                <a:latin typeface="Georgia Pro Light"/>
                <a:ea typeface="Georgia Pro Light"/>
                <a:cs typeface="Georgia Pro Light"/>
                <a:sym typeface="Georgia Pro Light"/>
              </a:rPr>
              <a:t>Songs Playlist</a:t>
            </a:r>
          </a:p>
          <a:p>
            <a:pPr algn="l" marL="1301550" indent="-433850" lvl="2">
              <a:lnSpc>
                <a:spcPts val="4219"/>
              </a:lnSpc>
              <a:buFont typeface="Arial"/>
              <a:buChar char="⚬"/>
            </a:pPr>
            <a:r>
              <a:rPr lang="en-US" sz="3014">
                <a:solidFill>
                  <a:srgbClr val="FFFFFF"/>
                </a:solidFill>
                <a:latin typeface="Georgia Pro Light"/>
                <a:ea typeface="Georgia Pro Light"/>
                <a:cs typeface="Georgia Pro Light"/>
                <a:sym typeface="Georgia Pro Light"/>
              </a:rPr>
              <a:t>Flash Cards</a:t>
            </a:r>
          </a:p>
          <a:p>
            <a:pPr algn="l" marL="1301550" indent="-433850" lvl="2">
              <a:lnSpc>
                <a:spcPts val="4219"/>
              </a:lnSpc>
              <a:buFont typeface="Arial"/>
              <a:buChar char="⚬"/>
            </a:pPr>
            <a:r>
              <a:rPr lang="en-US" sz="3014">
                <a:solidFill>
                  <a:srgbClr val="FFFFFF"/>
                </a:solidFill>
                <a:latin typeface="Georgia Pro Light"/>
                <a:ea typeface="Georgia Pro Light"/>
                <a:cs typeface="Georgia Pro Light"/>
                <a:sym typeface="Georgia Pro Light"/>
              </a:rPr>
              <a:t>Reminders</a:t>
            </a:r>
          </a:p>
          <a:p>
            <a:pPr algn="l">
              <a:lnSpc>
                <a:spcPts val="3799"/>
              </a:lnSpc>
            </a:pPr>
          </a:p>
          <a:p>
            <a:pPr algn="l">
              <a:lnSpc>
                <a:spcPts val="3799"/>
              </a:lnSpc>
            </a:pPr>
          </a:p>
          <a:p>
            <a:pPr algn="l">
              <a:lnSpc>
                <a:spcPts val="3799"/>
              </a:lnSpc>
            </a:pPr>
          </a:p>
        </p:txBody>
      </p:sp>
      <p:sp>
        <p:nvSpPr>
          <p:cNvPr name="Freeform 4" id="4"/>
          <p:cNvSpPr/>
          <p:nvPr/>
        </p:nvSpPr>
        <p:spPr>
          <a:xfrm flipH="false" flipV="false" rot="0">
            <a:off x="14656215" y="7981209"/>
            <a:ext cx="4729467" cy="4047169"/>
          </a:xfrm>
          <a:custGeom>
            <a:avLst/>
            <a:gdLst/>
            <a:ahLst/>
            <a:cxnLst/>
            <a:rect r="r" b="b" t="t" l="l"/>
            <a:pathLst>
              <a:path h="4047169" w="4729467">
                <a:moveTo>
                  <a:pt x="0" y="0"/>
                </a:moveTo>
                <a:lnTo>
                  <a:pt x="4729467" y="0"/>
                </a:lnTo>
                <a:lnTo>
                  <a:pt x="4729467" y="4047169"/>
                </a:lnTo>
                <a:lnTo>
                  <a:pt x="0" y="4047169"/>
                </a:lnTo>
                <a:lnTo>
                  <a:pt x="0" y="0"/>
                </a:lnTo>
                <a:close/>
              </a:path>
            </a:pathLst>
          </a:custGeom>
          <a:blipFill>
            <a:blip r:embed="rId2"/>
            <a:stretch>
              <a:fillRect l="0" t="0" r="0" b="0"/>
            </a:stretch>
          </a:blipFill>
        </p:spPr>
      </p:sp>
      <p:sp>
        <p:nvSpPr>
          <p:cNvPr name="Freeform 5" id="5"/>
          <p:cNvSpPr/>
          <p:nvPr/>
        </p:nvSpPr>
        <p:spPr>
          <a:xfrm flipH="false" flipV="true" rot="0">
            <a:off x="14894567" y="-994885"/>
            <a:ext cx="4729467" cy="4047169"/>
          </a:xfrm>
          <a:custGeom>
            <a:avLst/>
            <a:gdLst/>
            <a:ahLst/>
            <a:cxnLst/>
            <a:rect r="r" b="b" t="t" l="l"/>
            <a:pathLst>
              <a:path h="4047169" w="4729467">
                <a:moveTo>
                  <a:pt x="0" y="4047170"/>
                </a:moveTo>
                <a:lnTo>
                  <a:pt x="4729466" y="4047170"/>
                </a:lnTo>
                <a:lnTo>
                  <a:pt x="4729466" y="0"/>
                </a:lnTo>
                <a:lnTo>
                  <a:pt x="0" y="0"/>
                </a:lnTo>
                <a:lnTo>
                  <a:pt x="0" y="4047170"/>
                </a:lnTo>
                <a:close/>
              </a:path>
            </a:pathLst>
          </a:custGeom>
          <a:blipFill>
            <a:blip r:embed="rId2"/>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370022" y="249401"/>
            <a:ext cx="5831166" cy="2110474"/>
          </a:xfrm>
          <a:prstGeom prst="rect">
            <a:avLst/>
          </a:prstGeom>
        </p:spPr>
        <p:txBody>
          <a:bodyPr anchor="t" rtlCol="false" tIns="0" lIns="0" bIns="0" rIns="0">
            <a:spAutoFit/>
          </a:bodyPr>
          <a:lstStyle/>
          <a:p>
            <a:pPr algn="ctr" marL="0" indent="0" lvl="0">
              <a:lnSpc>
                <a:spcPts val="17239"/>
              </a:lnSpc>
              <a:spcBef>
                <a:spcPct val="0"/>
              </a:spcBef>
            </a:pPr>
            <a:r>
              <a:rPr lang="en-US" sz="12313">
                <a:solidFill>
                  <a:srgbClr val="FFFFFF"/>
                </a:solidFill>
                <a:latin typeface="Computer Says No"/>
                <a:ea typeface="Computer Says No"/>
                <a:cs typeface="Computer Says No"/>
                <a:sym typeface="Computer Says No"/>
              </a:rPr>
              <a:t>MOTIVATION</a:t>
            </a:r>
          </a:p>
        </p:txBody>
      </p:sp>
      <p:sp>
        <p:nvSpPr>
          <p:cNvPr name="TextBox 3" id="3"/>
          <p:cNvSpPr txBox="true"/>
          <p:nvPr/>
        </p:nvSpPr>
        <p:spPr>
          <a:xfrm rot="0">
            <a:off x="0" y="2749344"/>
            <a:ext cx="16912168" cy="4227321"/>
          </a:xfrm>
          <a:prstGeom prst="rect">
            <a:avLst/>
          </a:prstGeom>
        </p:spPr>
        <p:txBody>
          <a:bodyPr anchor="t" rtlCol="false" tIns="0" lIns="0" bIns="0" rIns="0">
            <a:spAutoFit/>
          </a:bodyPr>
          <a:lstStyle/>
          <a:p>
            <a:pPr algn="l" marL="741673" indent="-370837" lvl="1">
              <a:lnSpc>
                <a:spcPts val="4809"/>
              </a:lnSpc>
              <a:buFont typeface="Arial"/>
              <a:buChar char="•"/>
            </a:pPr>
            <a:r>
              <a:rPr lang="en-US" sz="3435">
                <a:solidFill>
                  <a:srgbClr val="FFFFFF"/>
                </a:solidFill>
                <a:latin typeface="Poppins Light"/>
                <a:ea typeface="Poppins Light"/>
                <a:cs typeface="Poppins Light"/>
                <a:sym typeface="Poppins Light"/>
              </a:rPr>
              <a:t>With the rising popularity of discord among students, this bot helps with fighting procrastination with features like Task Management. </a:t>
            </a:r>
          </a:p>
          <a:p>
            <a:pPr algn="l" marL="741673" indent="-370837" lvl="1">
              <a:lnSpc>
                <a:spcPts val="4809"/>
              </a:lnSpc>
              <a:buFont typeface="Arial"/>
              <a:buChar char="•"/>
            </a:pPr>
            <a:r>
              <a:rPr lang="en-US" sz="3435">
                <a:solidFill>
                  <a:srgbClr val="FFFFFF"/>
                </a:solidFill>
                <a:latin typeface="Poppins Light"/>
                <a:ea typeface="Poppins Light"/>
                <a:cs typeface="Poppins Light"/>
                <a:sym typeface="Poppins Light"/>
              </a:rPr>
              <a:t>The bot also helps with actual studying with the feature of Flash Cards and music playlists to help focus. </a:t>
            </a:r>
          </a:p>
          <a:p>
            <a:pPr algn="l" marL="741673" indent="-370837" lvl="1">
              <a:lnSpc>
                <a:spcPts val="4809"/>
              </a:lnSpc>
              <a:buFont typeface="Arial"/>
              <a:buChar char="•"/>
            </a:pPr>
            <a:r>
              <a:rPr lang="en-US" sz="3435">
                <a:solidFill>
                  <a:srgbClr val="FFFFFF"/>
                </a:solidFill>
                <a:latin typeface="Poppins Light"/>
                <a:ea typeface="Poppins Light"/>
                <a:cs typeface="Poppins Light"/>
                <a:sym typeface="Poppins Light"/>
              </a:rPr>
              <a:t>It also has an inbuilt AI Chatbot to help with studying.</a:t>
            </a:r>
          </a:p>
          <a:p>
            <a:pPr algn="l" marL="741673" indent="-370837" lvl="1">
              <a:lnSpc>
                <a:spcPts val="4809"/>
              </a:lnSpc>
              <a:buFont typeface="Arial"/>
              <a:buChar char="•"/>
            </a:pPr>
            <a:r>
              <a:rPr lang="en-US" sz="3435">
                <a:solidFill>
                  <a:srgbClr val="FFFFFF"/>
                </a:solidFill>
                <a:latin typeface="Poppins Light"/>
                <a:ea typeface="Poppins Light"/>
                <a:cs typeface="Poppins Light"/>
                <a:sym typeface="Poppins Light"/>
              </a:rPr>
              <a:t>Since all of this is done on Discord there is no need for the Student to use multiple apps to do these things so this bot is very convenient for them. </a:t>
            </a:r>
          </a:p>
        </p:txBody>
      </p:sp>
      <p:sp>
        <p:nvSpPr>
          <p:cNvPr name="Freeform 4" id="4"/>
          <p:cNvSpPr/>
          <p:nvPr/>
        </p:nvSpPr>
        <p:spPr>
          <a:xfrm flipH="false" flipV="false" rot="0">
            <a:off x="13767877" y="-3744399"/>
            <a:ext cx="7800381" cy="6821864"/>
          </a:xfrm>
          <a:custGeom>
            <a:avLst/>
            <a:gdLst/>
            <a:ahLst/>
            <a:cxnLst/>
            <a:rect r="r" b="b" t="t" l="l"/>
            <a:pathLst>
              <a:path h="6821864" w="7800381">
                <a:moveTo>
                  <a:pt x="0" y="0"/>
                </a:moveTo>
                <a:lnTo>
                  <a:pt x="7800381" y="0"/>
                </a:lnTo>
                <a:lnTo>
                  <a:pt x="7800381" y="6821863"/>
                </a:lnTo>
                <a:lnTo>
                  <a:pt x="0" y="6821863"/>
                </a:lnTo>
                <a:lnTo>
                  <a:pt x="0" y="0"/>
                </a:lnTo>
                <a:close/>
              </a:path>
            </a:pathLst>
          </a:custGeom>
          <a:blipFill>
            <a:blip r:embed="rId2"/>
            <a:stretch>
              <a:fillRect l="0" t="0" r="0" b="0"/>
            </a:stretch>
          </a:blipFill>
        </p:spPr>
      </p:sp>
      <p:sp>
        <p:nvSpPr>
          <p:cNvPr name="Freeform 5" id="5"/>
          <p:cNvSpPr/>
          <p:nvPr/>
        </p:nvSpPr>
        <p:spPr>
          <a:xfrm flipH="false" flipV="false" rot="0">
            <a:off x="14697775" y="7461383"/>
            <a:ext cx="7800381" cy="6821864"/>
          </a:xfrm>
          <a:custGeom>
            <a:avLst/>
            <a:gdLst/>
            <a:ahLst/>
            <a:cxnLst/>
            <a:rect r="r" b="b" t="t" l="l"/>
            <a:pathLst>
              <a:path h="6821864" w="7800381">
                <a:moveTo>
                  <a:pt x="0" y="0"/>
                </a:moveTo>
                <a:lnTo>
                  <a:pt x="7800382" y="0"/>
                </a:lnTo>
                <a:lnTo>
                  <a:pt x="7800382" y="6821864"/>
                </a:lnTo>
                <a:lnTo>
                  <a:pt x="0" y="6821864"/>
                </a:lnTo>
                <a:lnTo>
                  <a:pt x="0" y="0"/>
                </a:lnTo>
                <a:close/>
              </a:path>
            </a:pathLst>
          </a:custGeom>
          <a:blipFill>
            <a:blip r:embed="rId2"/>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3373430" y="1434304"/>
            <a:ext cx="11541140" cy="8852696"/>
          </a:xfrm>
          <a:custGeom>
            <a:avLst/>
            <a:gdLst/>
            <a:ahLst/>
            <a:cxnLst/>
            <a:rect r="r" b="b" t="t" l="l"/>
            <a:pathLst>
              <a:path h="8852696" w="11541140">
                <a:moveTo>
                  <a:pt x="0" y="0"/>
                </a:moveTo>
                <a:lnTo>
                  <a:pt x="11541140" y="0"/>
                </a:lnTo>
                <a:lnTo>
                  <a:pt x="11541140" y="8852696"/>
                </a:lnTo>
                <a:lnTo>
                  <a:pt x="0" y="8852696"/>
                </a:lnTo>
                <a:lnTo>
                  <a:pt x="0" y="0"/>
                </a:lnTo>
                <a:close/>
              </a:path>
            </a:pathLst>
          </a:custGeom>
          <a:blipFill>
            <a:blip r:embed="rId2"/>
            <a:stretch>
              <a:fillRect l="0" t="-84" r="0" b="-84"/>
            </a:stretch>
          </a:blipFill>
        </p:spPr>
      </p:sp>
      <p:sp>
        <p:nvSpPr>
          <p:cNvPr name="TextBox 3" id="3"/>
          <p:cNvSpPr txBox="true"/>
          <p:nvPr/>
        </p:nvSpPr>
        <p:spPr>
          <a:xfrm rot="0">
            <a:off x="7304378" y="518321"/>
            <a:ext cx="3679244" cy="915983"/>
          </a:xfrm>
          <a:prstGeom prst="rect">
            <a:avLst/>
          </a:prstGeom>
        </p:spPr>
        <p:txBody>
          <a:bodyPr anchor="t" rtlCol="false" tIns="0" lIns="0" bIns="0" rIns="0">
            <a:spAutoFit/>
          </a:bodyPr>
          <a:lstStyle/>
          <a:p>
            <a:pPr algn="ctr" marL="0" indent="0" lvl="0">
              <a:lnSpc>
                <a:spcPts val="7512"/>
              </a:lnSpc>
              <a:spcBef>
                <a:spcPct val="0"/>
              </a:spcBef>
            </a:pPr>
            <a:r>
              <a:rPr lang="en-US" sz="5366">
                <a:solidFill>
                  <a:srgbClr val="FFFFFF"/>
                </a:solidFill>
                <a:latin typeface="Computer Says No"/>
                <a:ea typeface="Computer Says No"/>
                <a:cs typeface="Computer Says No"/>
                <a:sym typeface="Computer Says No"/>
              </a:rPr>
              <a:t>E R - DIAGRAM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607325" y="-1791679"/>
            <a:ext cx="6613789" cy="5640759"/>
          </a:xfrm>
          <a:custGeom>
            <a:avLst/>
            <a:gdLst/>
            <a:ahLst/>
            <a:cxnLst/>
            <a:rect r="r" b="b" t="t" l="l"/>
            <a:pathLst>
              <a:path h="5640759" w="6613789">
                <a:moveTo>
                  <a:pt x="0" y="0"/>
                </a:moveTo>
                <a:lnTo>
                  <a:pt x="6613790" y="0"/>
                </a:lnTo>
                <a:lnTo>
                  <a:pt x="6613790" y="5640758"/>
                </a:lnTo>
                <a:lnTo>
                  <a:pt x="0" y="5640758"/>
                </a:lnTo>
                <a:lnTo>
                  <a:pt x="0" y="0"/>
                </a:lnTo>
                <a:close/>
              </a:path>
            </a:pathLst>
          </a:custGeom>
          <a:blipFill>
            <a:blip r:embed="rId2"/>
            <a:stretch>
              <a:fillRect l="0" t="0" r="0" b="0"/>
            </a:stretch>
          </a:blipFill>
        </p:spPr>
      </p:sp>
      <p:sp>
        <p:nvSpPr>
          <p:cNvPr name="TextBox 3" id="3"/>
          <p:cNvSpPr txBox="true"/>
          <p:nvPr/>
        </p:nvSpPr>
        <p:spPr>
          <a:xfrm rot="0">
            <a:off x="1028700" y="363766"/>
            <a:ext cx="3829645" cy="1186993"/>
          </a:xfrm>
          <a:prstGeom prst="rect">
            <a:avLst/>
          </a:prstGeom>
        </p:spPr>
        <p:txBody>
          <a:bodyPr anchor="t" rtlCol="false" tIns="0" lIns="0" bIns="0" rIns="0">
            <a:spAutoFit/>
          </a:bodyPr>
          <a:lstStyle/>
          <a:p>
            <a:pPr algn="ctr">
              <a:lnSpc>
                <a:spcPts val="9650"/>
              </a:lnSpc>
              <a:spcBef>
                <a:spcPct val="0"/>
              </a:spcBef>
            </a:pPr>
            <a:r>
              <a:rPr lang="en-US" sz="6892">
                <a:solidFill>
                  <a:srgbClr val="FFFFFF"/>
                </a:solidFill>
                <a:latin typeface="Computer Says No"/>
                <a:ea typeface="Computer Says No"/>
                <a:cs typeface="Computer Says No"/>
                <a:sym typeface="Computer Says No"/>
              </a:rPr>
              <a:t>IMPLEMENTATION</a:t>
            </a:r>
          </a:p>
        </p:txBody>
      </p:sp>
      <p:sp>
        <p:nvSpPr>
          <p:cNvPr name="TextBox 4" id="4"/>
          <p:cNvSpPr txBox="true"/>
          <p:nvPr/>
        </p:nvSpPr>
        <p:spPr>
          <a:xfrm rot="0">
            <a:off x="244819" y="2659217"/>
            <a:ext cx="7362527" cy="4182461"/>
          </a:xfrm>
          <a:prstGeom prst="rect">
            <a:avLst/>
          </a:prstGeom>
        </p:spPr>
        <p:txBody>
          <a:bodyPr anchor="t" rtlCol="false" tIns="0" lIns="0" bIns="0" rIns="0">
            <a:spAutoFit/>
          </a:bodyPr>
          <a:lstStyle/>
          <a:p>
            <a:pPr algn="l">
              <a:lnSpc>
                <a:spcPts val="4145"/>
              </a:lnSpc>
              <a:spcBef>
                <a:spcPct val="0"/>
              </a:spcBef>
            </a:pPr>
            <a:r>
              <a:rPr lang="en-US" sz="2961">
                <a:solidFill>
                  <a:srgbClr val="FFFFFF"/>
                </a:solidFill>
                <a:latin typeface="Georgia Pro"/>
                <a:ea typeface="Georgia Pro"/>
                <a:cs typeface="Georgia Pro"/>
                <a:sym typeface="Georgia Pro"/>
              </a:rPr>
              <a:t>"CREATE TABLE USERS("</a:t>
            </a:r>
          </a:p>
          <a:p>
            <a:pPr algn="l">
              <a:lnSpc>
                <a:spcPts val="4145"/>
              </a:lnSpc>
              <a:spcBef>
                <a:spcPct val="0"/>
              </a:spcBef>
            </a:pPr>
            <a:r>
              <a:rPr lang="en-US" sz="2961">
                <a:solidFill>
                  <a:srgbClr val="FFFFFF"/>
                </a:solidFill>
                <a:latin typeface="Georgia Pro"/>
                <a:ea typeface="Georgia Pro"/>
                <a:cs typeface="Georgia Pro"/>
                <a:sym typeface="Georgia Pro"/>
              </a:rPr>
              <a:t>             "USER_ID BIGINT PRIMARY KEY,"</a:t>
            </a:r>
          </a:p>
          <a:p>
            <a:pPr algn="l">
              <a:lnSpc>
                <a:spcPts val="4145"/>
              </a:lnSpc>
              <a:spcBef>
                <a:spcPct val="0"/>
              </a:spcBef>
            </a:pPr>
            <a:r>
              <a:rPr lang="en-US" sz="2961">
                <a:solidFill>
                  <a:srgbClr val="FFFFFF"/>
                </a:solidFill>
                <a:latin typeface="Georgia Pro"/>
                <a:ea typeface="Georgia Pro"/>
                <a:cs typeface="Georgia Pro"/>
                <a:sym typeface="Georgia Pro"/>
              </a:rPr>
              <a:t>             "NAME VARCHAR(64) NOT NULL,"</a:t>
            </a:r>
          </a:p>
          <a:p>
            <a:pPr algn="l">
              <a:lnSpc>
                <a:spcPts val="4145"/>
              </a:lnSpc>
              <a:spcBef>
                <a:spcPct val="0"/>
              </a:spcBef>
            </a:pPr>
            <a:r>
              <a:rPr lang="en-US" sz="2961">
                <a:solidFill>
                  <a:srgbClr val="FFFFFF"/>
                </a:solidFill>
                <a:latin typeface="Georgia Pro"/>
                <a:ea typeface="Georgia Pro"/>
                <a:cs typeface="Georgia Pro"/>
                <a:sym typeface="Georgia Pro"/>
              </a:rPr>
              <a:t>             "JOIN_DATE BIGINT NOT NULL,"</a:t>
            </a:r>
          </a:p>
          <a:p>
            <a:pPr algn="l">
              <a:lnSpc>
                <a:spcPts val="4145"/>
              </a:lnSpc>
              <a:spcBef>
                <a:spcPct val="0"/>
              </a:spcBef>
            </a:pPr>
            <a:r>
              <a:rPr lang="en-US" sz="2961">
                <a:solidFill>
                  <a:srgbClr val="FFFFFF"/>
                </a:solidFill>
                <a:latin typeface="Georgia Pro"/>
                <a:ea typeface="Georgia Pro"/>
                <a:cs typeface="Georgia Pro"/>
                <a:sym typeface="Georgia Pro"/>
              </a:rPr>
              <a:t>             "DOB BIGINT,"</a:t>
            </a:r>
          </a:p>
          <a:p>
            <a:pPr algn="l">
              <a:lnSpc>
                <a:spcPts val="4145"/>
              </a:lnSpc>
              <a:spcBef>
                <a:spcPct val="0"/>
              </a:spcBef>
            </a:pPr>
            <a:r>
              <a:rPr lang="en-US" sz="2961">
                <a:solidFill>
                  <a:srgbClr val="FFFFFF"/>
                </a:solidFill>
                <a:latin typeface="Georgia Pro"/>
                <a:ea typeface="Georgia Pro"/>
                <a:cs typeface="Georgia Pro"/>
                <a:sym typeface="Georgia Pro"/>
              </a:rPr>
              <a:t>             "INSTITUTION VARCHAR(256),"</a:t>
            </a:r>
          </a:p>
          <a:p>
            <a:pPr algn="l">
              <a:lnSpc>
                <a:spcPts val="4145"/>
              </a:lnSpc>
              <a:spcBef>
                <a:spcPct val="0"/>
              </a:spcBef>
            </a:pPr>
            <a:r>
              <a:rPr lang="en-US" sz="2961">
                <a:solidFill>
                  <a:srgbClr val="FFFFFF"/>
                </a:solidFill>
                <a:latin typeface="Georgia Pro"/>
                <a:ea typeface="Georgia Pro"/>
                <a:cs typeface="Georgia Pro"/>
                <a:sym typeface="Georgia Pro"/>
              </a:rPr>
              <a:t>             "TIME_ZONE SMALLINT"</a:t>
            </a:r>
          </a:p>
          <a:p>
            <a:pPr algn="l">
              <a:lnSpc>
                <a:spcPts val="4145"/>
              </a:lnSpc>
              <a:spcBef>
                <a:spcPct val="0"/>
              </a:spcBef>
            </a:pPr>
            <a:r>
              <a:rPr lang="en-US" sz="2961">
                <a:solidFill>
                  <a:srgbClr val="FFFFFF"/>
                </a:solidFill>
                <a:latin typeface="Georgia Pro"/>
                <a:ea typeface="Georgia Pro"/>
                <a:cs typeface="Georgia Pro"/>
                <a:sym typeface="Georgia Pro"/>
              </a:rPr>
              <a:t>             ")"</a:t>
            </a:r>
          </a:p>
        </p:txBody>
      </p:sp>
      <p:sp>
        <p:nvSpPr>
          <p:cNvPr name="TextBox 5" id="5"/>
          <p:cNvSpPr txBox="true"/>
          <p:nvPr/>
        </p:nvSpPr>
        <p:spPr>
          <a:xfrm rot="0">
            <a:off x="8758204" y="2659217"/>
            <a:ext cx="7213799" cy="4706304"/>
          </a:xfrm>
          <a:prstGeom prst="rect">
            <a:avLst/>
          </a:prstGeom>
        </p:spPr>
        <p:txBody>
          <a:bodyPr anchor="t" rtlCol="false" tIns="0" lIns="0" bIns="0" rIns="0">
            <a:spAutoFit/>
          </a:bodyPr>
          <a:lstStyle/>
          <a:p>
            <a:pPr algn="l">
              <a:lnSpc>
                <a:spcPts val="4147"/>
              </a:lnSpc>
              <a:spcBef>
                <a:spcPct val="0"/>
              </a:spcBef>
            </a:pPr>
            <a:r>
              <a:rPr lang="en-US" sz="2962">
                <a:solidFill>
                  <a:srgbClr val="FFFFFF"/>
                </a:solidFill>
                <a:latin typeface="Georgia Pro"/>
                <a:ea typeface="Georgia Pro"/>
                <a:cs typeface="Georgia Pro"/>
                <a:sym typeface="Georgia Pro"/>
              </a:rPr>
              <a:t>"CREATE TABLE TASKS("</a:t>
            </a:r>
          </a:p>
          <a:p>
            <a:pPr algn="l">
              <a:lnSpc>
                <a:spcPts val="4147"/>
              </a:lnSpc>
              <a:spcBef>
                <a:spcPct val="0"/>
              </a:spcBef>
            </a:pPr>
            <a:r>
              <a:rPr lang="en-US" sz="2962">
                <a:solidFill>
                  <a:srgbClr val="FFFFFF"/>
                </a:solidFill>
                <a:latin typeface="Georgia Pro"/>
                <a:ea typeface="Georgia Pro"/>
                <a:cs typeface="Georgia Pro"/>
                <a:sym typeface="Georgia Pro"/>
              </a:rPr>
              <a:t>         "TASK_ID SERIAL PRIMARY KEY,"</a:t>
            </a:r>
          </a:p>
          <a:p>
            <a:pPr algn="l">
              <a:lnSpc>
                <a:spcPts val="4147"/>
              </a:lnSpc>
              <a:spcBef>
                <a:spcPct val="0"/>
              </a:spcBef>
            </a:pPr>
            <a:r>
              <a:rPr lang="en-US" sz="2962">
                <a:solidFill>
                  <a:srgbClr val="FFFFFF"/>
                </a:solidFill>
                <a:latin typeface="Georgia Pro"/>
                <a:ea typeface="Georgia Pro"/>
                <a:cs typeface="Georgia Pro"/>
                <a:sym typeface="Georgia Pro"/>
              </a:rPr>
              <a:t>         "USER_ID BIGINT NOT NULL,"</a:t>
            </a:r>
          </a:p>
          <a:p>
            <a:pPr algn="l">
              <a:lnSpc>
                <a:spcPts val="4147"/>
              </a:lnSpc>
              <a:spcBef>
                <a:spcPct val="0"/>
              </a:spcBef>
            </a:pPr>
            <a:r>
              <a:rPr lang="en-US" sz="2962">
                <a:solidFill>
                  <a:srgbClr val="FFFFFF"/>
                </a:solidFill>
                <a:latin typeface="Georgia Pro"/>
                <a:ea typeface="Georgia Pro"/>
                <a:cs typeface="Georgia Pro"/>
                <a:sym typeface="Georgia Pro"/>
              </a:rPr>
              <a:t>         "NAME VARCHAR(128) NOT NULL,"</a:t>
            </a:r>
          </a:p>
          <a:p>
            <a:pPr algn="l">
              <a:lnSpc>
                <a:spcPts val="4147"/>
              </a:lnSpc>
              <a:spcBef>
                <a:spcPct val="0"/>
              </a:spcBef>
            </a:pPr>
            <a:r>
              <a:rPr lang="en-US" sz="2962">
                <a:solidFill>
                  <a:srgbClr val="FFFFFF"/>
                </a:solidFill>
                <a:latin typeface="Georgia Pro"/>
                <a:ea typeface="Georgia Pro"/>
                <a:cs typeface="Georgia Pro"/>
                <a:sym typeface="Georgia Pro"/>
              </a:rPr>
              <a:t>         "DESCRIPTION TEXT,"</a:t>
            </a:r>
          </a:p>
          <a:p>
            <a:pPr algn="l">
              <a:lnSpc>
                <a:spcPts val="4147"/>
              </a:lnSpc>
              <a:spcBef>
                <a:spcPct val="0"/>
              </a:spcBef>
            </a:pPr>
            <a:r>
              <a:rPr lang="en-US" sz="2962">
                <a:solidFill>
                  <a:srgbClr val="FFFFFF"/>
                </a:solidFill>
                <a:latin typeface="Georgia Pro"/>
                <a:ea typeface="Georgia Pro"/>
                <a:cs typeface="Georgia Pro"/>
                <a:sym typeface="Georgia Pro"/>
              </a:rPr>
              <a:t>         "STATUS VARCHAR(32),"</a:t>
            </a:r>
          </a:p>
          <a:p>
            <a:pPr algn="l">
              <a:lnSpc>
                <a:spcPts val="4147"/>
              </a:lnSpc>
              <a:spcBef>
                <a:spcPct val="0"/>
              </a:spcBef>
            </a:pPr>
            <a:r>
              <a:rPr lang="en-US" sz="2962">
                <a:solidFill>
                  <a:srgbClr val="FFFFFF"/>
                </a:solidFill>
                <a:latin typeface="Georgia Pro"/>
                <a:ea typeface="Georgia Pro"/>
                <a:cs typeface="Georgia Pro"/>
                <a:sym typeface="Georgia Pro"/>
              </a:rPr>
              <a:t>         "DUE_DATE BIGINT,"</a:t>
            </a:r>
          </a:p>
          <a:p>
            <a:pPr algn="l">
              <a:lnSpc>
                <a:spcPts val="4147"/>
              </a:lnSpc>
              <a:spcBef>
                <a:spcPct val="0"/>
              </a:spcBef>
            </a:pPr>
            <a:r>
              <a:rPr lang="en-US" sz="2962">
                <a:solidFill>
                  <a:srgbClr val="FFFFFF"/>
                </a:solidFill>
                <a:latin typeface="Georgia Pro"/>
                <a:ea typeface="Georgia Pro"/>
                <a:cs typeface="Georgia Pro"/>
                <a:sym typeface="Georgia Pro"/>
              </a:rPr>
              <a:t>         "COMPLETION_TIME BIGINT"</a:t>
            </a:r>
          </a:p>
          <a:p>
            <a:pPr algn="l">
              <a:lnSpc>
                <a:spcPts val="4147"/>
              </a:lnSpc>
              <a:spcBef>
                <a:spcPct val="0"/>
              </a:spcBef>
            </a:pPr>
            <a:r>
              <a:rPr lang="en-US" sz="2962">
                <a:solidFill>
                  <a:srgbClr val="FFFFFF"/>
                </a:solidFill>
                <a:latin typeface="Georgia Pro"/>
                <a:ea typeface="Georgia Pro"/>
                <a:cs typeface="Georgia Pro"/>
                <a:sym typeface="Georgia Pro"/>
              </a:rPr>
              <a:t>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607325" y="-1791679"/>
            <a:ext cx="6613789" cy="5640759"/>
          </a:xfrm>
          <a:custGeom>
            <a:avLst/>
            <a:gdLst/>
            <a:ahLst/>
            <a:cxnLst/>
            <a:rect r="r" b="b" t="t" l="l"/>
            <a:pathLst>
              <a:path h="5640759" w="6613789">
                <a:moveTo>
                  <a:pt x="0" y="0"/>
                </a:moveTo>
                <a:lnTo>
                  <a:pt x="6613790" y="0"/>
                </a:lnTo>
                <a:lnTo>
                  <a:pt x="6613790" y="5640758"/>
                </a:lnTo>
                <a:lnTo>
                  <a:pt x="0" y="5640758"/>
                </a:lnTo>
                <a:lnTo>
                  <a:pt x="0" y="0"/>
                </a:lnTo>
                <a:close/>
              </a:path>
            </a:pathLst>
          </a:custGeom>
          <a:blipFill>
            <a:blip r:embed="rId2"/>
            <a:stretch>
              <a:fillRect l="0" t="0" r="0" b="0"/>
            </a:stretch>
          </a:blipFill>
        </p:spPr>
      </p:sp>
      <p:sp>
        <p:nvSpPr>
          <p:cNvPr name="TextBox 3" id="3"/>
          <p:cNvSpPr txBox="true"/>
          <p:nvPr/>
        </p:nvSpPr>
        <p:spPr>
          <a:xfrm rot="0">
            <a:off x="0" y="363766"/>
            <a:ext cx="9877600" cy="1186993"/>
          </a:xfrm>
          <a:prstGeom prst="rect">
            <a:avLst/>
          </a:prstGeom>
        </p:spPr>
        <p:txBody>
          <a:bodyPr anchor="t" rtlCol="false" tIns="0" lIns="0" bIns="0" rIns="0">
            <a:spAutoFit/>
          </a:bodyPr>
          <a:lstStyle/>
          <a:p>
            <a:pPr algn="ctr">
              <a:lnSpc>
                <a:spcPts val="9650"/>
              </a:lnSpc>
              <a:spcBef>
                <a:spcPct val="0"/>
              </a:spcBef>
            </a:pPr>
            <a:r>
              <a:rPr lang="en-US" sz="6892">
                <a:solidFill>
                  <a:srgbClr val="FFFFFF"/>
                </a:solidFill>
                <a:latin typeface="Computer Says No"/>
                <a:ea typeface="Computer Says No"/>
                <a:cs typeface="Computer Says No"/>
                <a:sym typeface="Computer Says No"/>
              </a:rPr>
              <a:t>IMPLEMENTATION (CONTINTUATION)</a:t>
            </a:r>
          </a:p>
        </p:txBody>
      </p:sp>
      <p:sp>
        <p:nvSpPr>
          <p:cNvPr name="TextBox 4" id="4"/>
          <p:cNvSpPr txBox="true"/>
          <p:nvPr/>
        </p:nvSpPr>
        <p:spPr>
          <a:xfrm rot="0">
            <a:off x="244819" y="2659217"/>
            <a:ext cx="11192669" cy="6801836"/>
          </a:xfrm>
          <a:prstGeom prst="rect">
            <a:avLst/>
          </a:prstGeom>
        </p:spPr>
        <p:txBody>
          <a:bodyPr anchor="t" rtlCol="false" tIns="0" lIns="0" bIns="0" rIns="0">
            <a:spAutoFit/>
          </a:bodyPr>
          <a:lstStyle/>
          <a:p>
            <a:pPr algn="l">
              <a:lnSpc>
                <a:spcPts val="4145"/>
              </a:lnSpc>
            </a:pPr>
            <a:r>
              <a:rPr lang="en-US" sz="2961">
                <a:solidFill>
                  <a:srgbClr val="FFFFFF"/>
                </a:solidFill>
                <a:latin typeface="Georgia Pro"/>
                <a:ea typeface="Georgia Pro"/>
                <a:cs typeface="Georgia Pro"/>
                <a:sym typeface="Georgia Pro"/>
              </a:rPr>
              <a:t>"CREATE TABLE TIME_TABLE("</a:t>
            </a:r>
          </a:p>
          <a:p>
            <a:pPr algn="l">
              <a:lnSpc>
                <a:spcPts val="4145"/>
              </a:lnSpc>
            </a:pPr>
            <a:r>
              <a:rPr lang="en-US" sz="2961">
                <a:solidFill>
                  <a:srgbClr val="FFFFFF"/>
                </a:solidFill>
                <a:latin typeface="Georgia Pro"/>
                <a:ea typeface="Georgia Pro"/>
                <a:cs typeface="Georgia Pro"/>
                <a:sym typeface="Georgia Pro"/>
              </a:rPr>
              <a:t>     "tt_id VARCHAR(12) PRIMARY KEY,"</a:t>
            </a:r>
          </a:p>
          <a:p>
            <a:pPr algn="l">
              <a:lnSpc>
                <a:spcPts val="4145"/>
              </a:lnSpc>
            </a:pPr>
            <a:r>
              <a:rPr lang="en-US" sz="2961">
                <a:solidFill>
                  <a:srgbClr val="FFFFFF"/>
                </a:solidFill>
                <a:latin typeface="Georgia Pro"/>
                <a:ea typeface="Georgia Pro"/>
                <a:cs typeface="Georgia Pro"/>
                <a:sym typeface="Georgia Pro"/>
              </a:rPr>
              <a:t>     "user_id BIGINT NOT NULL,"</a:t>
            </a:r>
          </a:p>
          <a:p>
            <a:pPr algn="l">
              <a:lnSpc>
                <a:spcPts val="4145"/>
              </a:lnSpc>
            </a:pPr>
            <a:r>
              <a:rPr lang="en-US" sz="2961">
                <a:solidFill>
                  <a:srgbClr val="FFFFFF"/>
                </a:solidFill>
                <a:latin typeface="Georgia Pro"/>
                <a:ea typeface="Georgia Pro"/>
                <a:cs typeface="Georgia Pro"/>
                <a:sym typeface="Georgia Pro"/>
              </a:rPr>
              <a:t>     "name VARCHAR(128) NOT NULL,"</a:t>
            </a:r>
          </a:p>
          <a:p>
            <a:pPr algn="l">
              <a:lnSpc>
                <a:spcPts val="4145"/>
              </a:lnSpc>
            </a:pPr>
            <a:r>
              <a:rPr lang="en-US" sz="2961">
                <a:solidFill>
                  <a:srgbClr val="FFFFFF"/>
                </a:solidFill>
                <a:latin typeface="Georgia Pro"/>
                <a:ea typeface="Georgia Pro"/>
                <a:cs typeface="Georgia Pro"/>
                <a:sym typeface="Georgia Pro"/>
              </a:rPr>
              <a:t>     "description TEXT,"</a:t>
            </a:r>
          </a:p>
          <a:p>
            <a:pPr algn="l">
              <a:lnSpc>
                <a:spcPts val="4145"/>
              </a:lnSpc>
            </a:pPr>
            <a:r>
              <a:rPr lang="en-US" sz="2961">
                <a:solidFill>
                  <a:srgbClr val="FFFFFF"/>
                </a:solidFill>
                <a:latin typeface="Georgia Pro"/>
                <a:ea typeface="Georgia Pro"/>
                <a:cs typeface="Georgia Pro"/>
                <a:sym typeface="Georgia Pro"/>
              </a:rPr>
              <a:t>     "days SMALLINT NOT NULL,"</a:t>
            </a:r>
          </a:p>
          <a:p>
            <a:pPr algn="l">
              <a:lnSpc>
                <a:spcPts val="4145"/>
              </a:lnSpc>
            </a:pPr>
            <a:r>
              <a:rPr lang="en-US" sz="2961">
                <a:solidFill>
                  <a:srgbClr val="FFFFFF"/>
                </a:solidFill>
                <a:latin typeface="Georgia Pro"/>
                <a:ea typeface="Georgia Pro"/>
                <a:cs typeface="Georgia Pro"/>
                <a:sym typeface="Georgia Pro"/>
              </a:rPr>
              <a:t>     "time SMALLINT NOT NULL,"</a:t>
            </a:r>
          </a:p>
          <a:p>
            <a:pPr algn="l">
              <a:lnSpc>
                <a:spcPts val="4145"/>
              </a:lnSpc>
            </a:pPr>
            <a:r>
              <a:rPr lang="en-US" sz="2961">
                <a:solidFill>
                  <a:srgbClr val="FFFFFF"/>
                </a:solidFill>
                <a:latin typeface="Georgia Pro"/>
                <a:ea typeface="Georgia Pro"/>
                <a:cs typeface="Georgia Pro"/>
                <a:sym typeface="Georgia Pro"/>
              </a:rPr>
              <a:t>     "duration SMALLINT,"</a:t>
            </a:r>
          </a:p>
          <a:p>
            <a:pPr algn="l">
              <a:lnSpc>
                <a:spcPts val="4145"/>
              </a:lnSpc>
            </a:pPr>
            <a:r>
              <a:rPr lang="en-US" sz="2961">
                <a:solidFill>
                  <a:srgbClr val="FFFFFF"/>
                </a:solidFill>
                <a:latin typeface="Georgia Pro"/>
                <a:ea typeface="Georgia Pro"/>
                <a:cs typeface="Georgia Pro"/>
                <a:sym typeface="Georgia Pro"/>
              </a:rPr>
              <a:t>     "ping BOOLEAN NOT NULL,"</a:t>
            </a:r>
          </a:p>
          <a:p>
            <a:pPr algn="l">
              <a:lnSpc>
                <a:spcPts val="4145"/>
              </a:lnSpc>
            </a:pPr>
            <a:r>
              <a:rPr lang="en-US" sz="2961">
                <a:solidFill>
                  <a:srgbClr val="FFFFFF"/>
                </a:solidFill>
                <a:latin typeface="Georgia Pro"/>
                <a:ea typeface="Georgia Pro"/>
                <a:cs typeface="Georgia Pro"/>
                <a:sym typeface="Georgia Pro"/>
              </a:rPr>
              <a:t>     "active BOOLEAN NOT NULL,"</a:t>
            </a:r>
          </a:p>
          <a:p>
            <a:pPr algn="l">
              <a:lnSpc>
                <a:spcPts val="4145"/>
              </a:lnSpc>
            </a:pPr>
            <a:r>
              <a:rPr lang="en-US" sz="2961">
                <a:solidFill>
                  <a:srgbClr val="FFFFFF"/>
                </a:solidFill>
                <a:latin typeface="Georgia Pro"/>
                <a:ea typeface="Georgia Pro"/>
                <a:cs typeface="Georgia Pro"/>
                <a:sym typeface="Georgia Pro"/>
              </a:rPr>
              <a:t>     "FOREIGN KEY (user_id) REFERENCES Users(user_id)"</a:t>
            </a:r>
          </a:p>
          <a:p>
            <a:pPr algn="l">
              <a:lnSpc>
                <a:spcPts val="4145"/>
              </a:lnSpc>
            </a:pPr>
            <a:r>
              <a:rPr lang="en-US" sz="2961">
                <a:solidFill>
                  <a:srgbClr val="FFFFFF"/>
                </a:solidFill>
                <a:latin typeface="Georgia Pro"/>
                <a:ea typeface="Georgia Pro"/>
                <a:cs typeface="Georgia Pro"/>
                <a:sym typeface="Georgia Pro"/>
              </a:rPr>
              <a:t>     ")"</a:t>
            </a:r>
          </a:p>
          <a:p>
            <a:pPr algn="l">
              <a:lnSpc>
                <a:spcPts val="4145"/>
              </a:lnSpc>
              <a:spcBef>
                <a:spcPct val="0"/>
              </a:spcBef>
            </a:pPr>
          </a:p>
        </p:txBody>
      </p:sp>
      <p:sp>
        <p:nvSpPr>
          <p:cNvPr name="TextBox 5" id="5"/>
          <p:cNvSpPr txBox="true"/>
          <p:nvPr/>
        </p:nvSpPr>
        <p:spPr>
          <a:xfrm rot="0">
            <a:off x="8758204" y="2659217"/>
            <a:ext cx="9529796" cy="4706304"/>
          </a:xfrm>
          <a:prstGeom prst="rect">
            <a:avLst/>
          </a:prstGeom>
        </p:spPr>
        <p:txBody>
          <a:bodyPr anchor="t" rtlCol="false" tIns="0" lIns="0" bIns="0" rIns="0">
            <a:spAutoFit/>
          </a:bodyPr>
          <a:lstStyle/>
          <a:p>
            <a:pPr algn="l">
              <a:lnSpc>
                <a:spcPts val="4147"/>
              </a:lnSpc>
            </a:pPr>
            <a:r>
              <a:rPr lang="en-US" sz="2962">
                <a:solidFill>
                  <a:srgbClr val="FFFFFF"/>
                </a:solidFill>
                <a:latin typeface="Georgia Pro"/>
                <a:ea typeface="Georgia Pro"/>
                <a:cs typeface="Georgia Pro"/>
                <a:sym typeface="Georgia Pro"/>
              </a:rPr>
              <a:t>"CREATE TABLE TIME_TABLE_STATUS("</a:t>
            </a:r>
          </a:p>
          <a:p>
            <a:pPr algn="l">
              <a:lnSpc>
                <a:spcPts val="4147"/>
              </a:lnSpc>
            </a:pPr>
            <a:r>
              <a:rPr lang="en-US" sz="2962">
                <a:solidFill>
                  <a:srgbClr val="FFFFFF"/>
                </a:solidFill>
                <a:latin typeface="Georgia Pro"/>
                <a:ea typeface="Georgia Pro"/>
                <a:cs typeface="Georgia Pro"/>
                <a:sym typeface="Georgia Pro"/>
              </a:rPr>
              <a:t>     "tt_id VARCHAR(12) NOT NULL,"</a:t>
            </a:r>
          </a:p>
          <a:p>
            <a:pPr algn="l">
              <a:lnSpc>
                <a:spcPts val="4147"/>
              </a:lnSpc>
            </a:pPr>
            <a:r>
              <a:rPr lang="en-US" sz="2962">
                <a:solidFill>
                  <a:srgbClr val="FFFFFF"/>
                </a:solidFill>
                <a:latin typeface="Georgia Pro"/>
                <a:ea typeface="Georgia Pro"/>
                <a:cs typeface="Georgia Pro"/>
                <a:sym typeface="Georgia Pro"/>
              </a:rPr>
              <a:t>     "time BIGINT NOT NULL,"</a:t>
            </a:r>
          </a:p>
          <a:p>
            <a:pPr algn="l">
              <a:lnSpc>
                <a:spcPts val="4147"/>
              </a:lnSpc>
            </a:pPr>
            <a:r>
              <a:rPr lang="en-US" sz="2962">
                <a:solidFill>
                  <a:srgbClr val="FFFFFF"/>
                </a:solidFill>
                <a:latin typeface="Georgia Pro"/>
                <a:ea typeface="Georgia Pro"/>
                <a:cs typeface="Georgia Pro"/>
                <a:sym typeface="Georgia Pro"/>
              </a:rPr>
              <a:t>     "status VARCHAR(32),"</a:t>
            </a:r>
          </a:p>
          <a:p>
            <a:pPr algn="l">
              <a:lnSpc>
                <a:spcPts val="4147"/>
              </a:lnSpc>
            </a:pPr>
            <a:r>
              <a:rPr lang="en-US" sz="2962">
                <a:solidFill>
                  <a:srgbClr val="FFFFFF"/>
                </a:solidFill>
                <a:latin typeface="Georgia Pro"/>
                <a:ea typeface="Georgia Pro"/>
                <a:cs typeface="Georgia Pro"/>
                <a:sym typeface="Georgia Pro"/>
              </a:rPr>
              <a:t>     "PRIMARY KEY (tt_id, time),"</a:t>
            </a:r>
          </a:p>
          <a:p>
            <a:pPr algn="l">
              <a:lnSpc>
                <a:spcPts val="4147"/>
              </a:lnSpc>
            </a:pPr>
            <a:r>
              <a:rPr lang="en-US" sz="2962">
                <a:solidFill>
                  <a:srgbClr val="FFFFFF"/>
                </a:solidFill>
                <a:latin typeface="Georgia Pro"/>
                <a:ea typeface="Georgia Pro"/>
                <a:cs typeface="Georgia Pro"/>
                <a:sym typeface="Georgia Pro"/>
              </a:rPr>
              <a:t>     "FOREIGN KEY (tt_id) REFERENCES Time_Table(tt_id)"</a:t>
            </a:r>
          </a:p>
          <a:p>
            <a:pPr algn="l">
              <a:lnSpc>
                <a:spcPts val="4147"/>
              </a:lnSpc>
            </a:pPr>
            <a:r>
              <a:rPr lang="en-US" sz="2962">
                <a:solidFill>
                  <a:srgbClr val="FFFFFF"/>
                </a:solidFill>
                <a:latin typeface="Georgia Pro"/>
                <a:ea typeface="Georgia Pro"/>
                <a:cs typeface="Georgia Pro"/>
                <a:sym typeface="Georgia Pro"/>
              </a:rPr>
              <a:t>     ")"</a:t>
            </a:r>
          </a:p>
          <a:p>
            <a:pPr algn="l">
              <a:lnSpc>
                <a:spcPts val="4147"/>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607325" y="-1791679"/>
            <a:ext cx="6613789" cy="5640759"/>
          </a:xfrm>
          <a:custGeom>
            <a:avLst/>
            <a:gdLst/>
            <a:ahLst/>
            <a:cxnLst/>
            <a:rect r="r" b="b" t="t" l="l"/>
            <a:pathLst>
              <a:path h="5640759" w="6613789">
                <a:moveTo>
                  <a:pt x="0" y="0"/>
                </a:moveTo>
                <a:lnTo>
                  <a:pt x="6613790" y="0"/>
                </a:lnTo>
                <a:lnTo>
                  <a:pt x="6613790" y="5640758"/>
                </a:lnTo>
                <a:lnTo>
                  <a:pt x="0" y="5640758"/>
                </a:lnTo>
                <a:lnTo>
                  <a:pt x="0" y="0"/>
                </a:lnTo>
                <a:close/>
              </a:path>
            </a:pathLst>
          </a:custGeom>
          <a:blipFill>
            <a:blip r:embed="rId2"/>
            <a:stretch>
              <a:fillRect l="0" t="0" r="0" b="0"/>
            </a:stretch>
          </a:blipFill>
        </p:spPr>
      </p:sp>
      <p:sp>
        <p:nvSpPr>
          <p:cNvPr name="TextBox 3" id="3"/>
          <p:cNvSpPr txBox="true"/>
          <p:nvPr/>
        </p:nvSpPr>
        <p:spPr>
          <a:xfrm rot="0">
            <a:off x="0" y="363766"/>
            <a:ext cx="9877600" cy="1186993"/>
          </a:xfrm>
          <a:prstGeom prst="rect">
            <a:avLst/>
          </a:prstGeom>
        </p:spPr>
        <p:txBody>
          <a:bodyPr anchor="t" rtlCol="false" tIns="0" lIns="0" bIns="0" rIns="0">
            <a:spAutoFit/>
          </a:bodyPr>
          <a:lstStyle/>
          <a:p>
            <a:pPr algn="ctr">
              <a:lnSpc>
                <a:spcPts val="9650"/>
              </a:lnSpc>
              <a:spcBef>
                <a:spcPct val="0"/>
              </a:spcBef>
            </a:pPr>
            <a:r>
              <a:rPr lang="en-US" sz="6892">
                <a:solidFill>
                  <a:srgbClr val="FFFFFF"/>
                </a:solidFill>
                <a:latin typeface="Computer Says No"/>
                <a:ea typeface="Computer Says No"/>
                <a:cs typeface="Computer Says No"/>
                <a:sym typeface="Computer Says No"/>
              </a:rPr>
              <a:t>IMPLEMENTATION (CONTINTUATION)</a:t>
            </a:r>
          </a:p>
        </p:txBody>
      </p:sp>
      <p:sp>
        <p:nvSpPr>
          <p:cNvPr name="TextBox 4" id="4"/>
          <p:cNvSpPr txBox="true"/>
          <p:nvPr/>
        </p:nvSpPr>
        <p:spPr>
          <a:xfrm rot="0">
            <a:off x="347803" y="2495073"/>
            <a:ext cx="9529796" cy="5230179"/>
          </a:xfrm>
          <a:prstGeom prst="rect">
            <a:avLst/>
          </a:prstGeom>
        </p:spPr>
        <p:txBody>
          <a:bodyPr anchor="t" rtlCol="false" tIns="0" lIns="0" bIns="0" rIns="0">
            <a:spAutoFit/>
          </a:bodyPr>
          <a:lstStyle/>
          <a:p>
            <a:pPr algn="l">
              <a:lnSpc>
                <a:spcPts val="4147"/>
              </a:lnSpc>
            </a:pPr>
            <a:r>
              <a:rPr lang="en-US" sz="2962">
                <a:solidFill>
                  <a:srgbClr val="FFFFFF"/>
                </a:solidFill>
                <a:latin typeface="Georgia Pro"/>
                <a:ea typeface="Georgia Pro"/>
                <a:cs typeface="Georgia Pro"/>
                <a:sym typeface="Georgia Pro"/>
              </a:rPr>
              <a:t>"CREATE TABLE SONGS("</a:t>
            </a:r>
          </a:p>
          <a:p>
            <a:pPr algn="l">
              <a:lnSpc>
                <a:spcPts val="4147"/>
              </a:lnSpc>
            </a:pPr>
            <a:r>
              <a:rPr lang="en-US" sz="2962">
                <a:solidFill>
                  <a:srgbClr val="FFFFFF"/>
                </a:solidFill>
                <a:latin typeface="Georgia Pro"/>
                <a:ea typeface="Georgia Pro"/>
                <a:cs typeface="Georgia Pro"/>
                <a:sym typeface="Georgia Pro"/>
              </a:rPr>
              <a:t>   "song_id VARCHAR(12) PRIMARY KEY,"</a:t>
            </a:r>
          </a:p>
          <a:p>
            <a:pPr algn="l">
              <a:lnSpc>
                <a:spcPts val="4147"/>
              </a:lnSpc>
            </a:pPr>
            <a:r>
              <a:rPr lang="en-US" sz="2962">
                <a:solidFill>
                  <a:srgbClr val="FFFFFF"/>
                </a:solidFill>
                <a:latin typeface="Georgia Pro"/>
                <a:ea typeface="Georgia Pro"/>
                <a:cs typeface="Georgia Pro"/>
                <a:sym typeface="Georgia Pro"/>
              </a:rPr>
              <a:t>   "user_id BIGINT NOT NULL,"</a:t>
            </a:r>
          </a:p>
          <a:p>
            <a:pPr algn="l">
              <a:lnSpc>
                <a:spcPts val="4147"/>
              </a:lnSpc>
            </a:pPr>
            <a:r>
              <a:rPr lang="en-US" sz="2962">
                <a:solidFill>
                  <a:srgbClr val="FFFFFF"/>
                </a:solidFill>
                <a:latin typeface="Georgia Pro"/>
                <a:ea typeface="Georgia Pro"/>
                <a:cs typeface="Georgia Pro"/>
                <a:sym typeface="Georgia Pro"/>
              </a:rPr>
              <a:t>   "name VARCHAR(128) NOT NULL,"</a:t>
            </a:r>
          </a:p>
          <a:p>
            <a:pPr algn="l">
              <a:lnSpc>
                <a:spcPts val="4147"/>
              </a:lnSpc>
            </a:pPr>
            <a:r>
              <a:rPr lang="en-US" sz="2962">
                <a:solidFill>
                  <a:srgbClr val="FFFFFF"/>
                </a:solidFill>
                <a:latin typeface="Georgia Pro"/>
                <a:ea typeface="Georgia Pro"/>
                <a:cs typeface="Georgia Pro"/>
                <a:sym typeface="Georgia Pro"/>
              </a:rPr>
              <a:t>   "bytes bytea NOT NULL,"</a:t>
            </a:r>
          </a:p>
          <a:p>
            <a:pPr algn="l">
              <a:lnSpc>
                <a:spcPts val="4147"/>
              </a:lnSpc>
            </a:pPr>
            <a:r>
              <a:rPr lang="en-US" sz="2962">
                <a:solidFill>
                  <a:srgbClr val="FFFFFF"/>
                </a:solidFill>
                <a:latin typeface="Georgia Pro"/>
                <a:ea typeface="Georgia Pro"/>
                <a:cs typeface="Georgia Pro"/>
                <a:sym typeface="Georgia Pro"/>
              </a:rPr>
              <a:t>   "artist VARCHAR(64) NOT NULL,"</a:t>
            </a:r>
          </a:p>
          <a:p>
            <a:pPr algn="l">
              <a:lnSpc>
                <a:spcPts val="4147"/>
              </a:lnSpc>
            </a:pPr>
            <a:r>
              <a:rPr lang="en-US" sz="2962">
                <a:solidFill>
                  <a:srgbClr val="FFFFFF"/>
                </a:solidFill>
                <a:latin typeface="Georgia Pro"/>
                <a:ea typeface="Georgia Pro"/>
                <a:cs typeface="Georgia Pro"/>
                <a:sym typeface="Georgia Pro"/>
              </a:rPr>
              <a:t>   "FOREIGN KEY (user_id) REFERENCES Users(user_id)"</a:t>
            </a:r>
          </a:p>
          <a:p>
            <a:pPr algn="l">
              <a:lnSpc>
                <a:spcPts val="4147"/>
              </a:lnSpc>
            </a:pPr>
            <a:r>
              <a:rPr lang="en-US" sz="2962">
                <a:solidFill>
                  <a:srgbClr val="FFFFFF"/>
                </a:solidFill>
                <a:latin typeface="Georgia Pro"/>
                <a:ea typeface="Georgia Pro"/>
                <a:cs typeface="Georgia Pro"/>
                <a:sym typeface="Georgia Pro"/>
              </a:rPr>
              <a:t>   ")"</a:t>
            </a:r>
          </a:p>
          <a:p>
            <a:pPr algn="l">
              <a:lnSpc>
                <a:spcPts val="4147"/>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4607325" y="-1791679"/>
            <a:ext cx="6613789" cy="5640759"/>
          </a:xfrm>
          <a:custGeom>
            <a:avLst/>
            <a:gdLst/>
            <a:ahLst/>
            <a:cxnLst/>
            <a:rect r="r" b="b" t="t" l="l"/>
            <a:pathLst>
              <a:path h="5640759" w="6613789">
                <a:moveTo>
                  <a:pt x="0" y="0"/>
                </a:moveTo>
                <a:lnTo>
                  <a:pt x="6613790" y="0"/>
                </a:lnTo>
                <a:lnTo>
                  <a:pt x="6613790" y="5640758"/>
                </a:lnTo>
                <a:lnTo>
                  <a:pt x="0" y="5640758"/>
                </a:lnTo>
                <a:lnTo>
                  <a:pt x="0" y="0"/>
                </a:lnTo>
                <a:close/>
              </a:path>
            </a:pathLst>
          </a:custGeom>
          <a:blipFill>
            <a:blip r:embed="rId2"/>
            <a:stretch>
              <a:fillRect l="0" t="0" r="0" b="0"/>
            </a:stretch>
          </a:blipFill>
        </p:spPr>
      </p:sp>
      <p:sp>
        <p:nvSpPr>
          <p:cNvPr name="TextBox 3" id="3"/>
          <p:cNvSpPr txBox="true"/>
          <p:nvPr/>
        </p:nvSpPr>
        <p:spPr>
          <a:xfrm rot="0">
            <a:off x="0" y="363766"/>
            <a:ext cx="9877600" cy="1186993"/>
          </a:xfrm>
          <a:prstGeom prst="rect">
            <a:avLst/>
          </a:prstGeom>
        </p:spPr>
        <p:txBody>
          <a:bodyPr anchor="t" rtlCol="false" tIns="0" lIns="0" bIns="0" rIns="0">
            <a:spAutoFit/>
          </a:bodyPr>
          <a:lstStyle/>
          <a:p>
            <a:pPr algn="ctr">
              <a:lnSpc>
                <a:spcPts val="9650"/>
              </a:lnSpc>
              <a:spcBef>
                <a:spcPct val="0"/>
              </a:spcBef>
            </a:pPr>
            <a:r>
              <a:rPr lang="en-US" sz="6892">
                <a:solidFill>
                  <a:srgbClr val="FFFFFF"/>
                </a:solidFill>
                <a:latin typeface="Computer Says No"/>
                <a:ea typeface="Computer Says No"/>
                <a:cs typeface="Computer Says No"/>
                <a:sym typeface="Computer Says No"/>
              </a:rPr>
              <a:t>IMPLEMENTATION (CONTINTUATION)</a:t>
            </a:r>
          </a:p>
        </p:txBody>
      </p:sp>
      <p:sp>
        <p:nvSpPr>
          <p:cNvPr name="TextBox 4" id="4"/>
          <p:cNvSpPr txBox="true"/>
          <p:nvPr/>
        </p:nvSpPr>
        <p:spPr>
          <a:xfrm rot="0">
            <a:off x="244819" y="1949241"/>
            <a:ext cx="13801481" cy="3658586"/>
          </a:xfrm>
          <a:prstGeom prst="rect">
            <a:avLst/>
          </a:prstGeom>
        </p:spPr>
        <p:txBody>
          <a:bodyPr anchor="t" rtlCol="false" tIns="0" lIns="0" bIns="0" rIns="0">
            <a:spAutoFit/>
          </a:bodyPr>
          <a:lstStyle/>
          <a:p>
            <a:pPr algn="l">
              <a:lnSpc>
                <a:spcPts val="4145"/>
              </a:lnSpc>
            </a:pPr>
            <a:r>
              <a:rPr lang="en-US" sz="2961">
                <a:solidFill>
                  <a:srgbClr val="FFFFFF"/>
                </a:solidFill>
                <a:latin typeface="Georgia Pro"/>
                <a:ea typeface="Georgia Pro"/>
                <a:cs typeface="Georgia Pro"/>
                <a:sym typeface="Georgia Pro"/>
              </a:rPr>
              <a:t>"CREATE TABLE PLAYLIST("</a:t>
            </a:r>
          </a:p>
          <a:p>
            <a:pPr algn="l">
              <a:lnSpc>
                <a:spcPts val="4145"/>
              </a:lnSpc>
            </a:pPr>
            <a:r>
              <a:rPr lang="en-US" sz="2961">
                <a:solidFill>
                  <a:srgbClr val="FFFFFF"/>
                </a:solidFill>
                <a:latin typeface="Georgia Pro"/>
                <a:ea typeface="Georgia Pro"/>
                <a:cs typeface="Georgia Pro"/>
                <a:sym typeface="Georgia Pro"/>
              </a:rPr>
              <a:t>     "playlist_id VARCHAR(12) PRIMARY KEY,"</a:t>
            </a:r>
          </a:p>
          <a:p>
            <a:pPr algn="l">
              <a:lnSpc>
                <a:spcPts val="4145"/>
              </a:lnSpc>
            </a:pPr>
            <a:r>
              <a:rPr lang="en-US" sz="2961">
                <a:solidFill>
                  <a:srgbClr val="FFFFFF"/>
                </a:solidFill>
                <a:latin typeface="Georgia Pro"/>
                <a:ea typeface="Georgia Pro"/>
                <a:cs typeface="Georgia Pro"/>
                <a:sym typeface="Georgia Pro"/>
              </a:rPr>
              <a:t>     "user_id BIGINT NOT NULL,"</a:t>
            </a:r>
          </a:p>
          <a:p>
            <a:pPr algn="l">
              <a:lnSpc>
                <a:spcPts val="4145"/>
              </a:lnSpc>
            </a:pPr>
            <a:r>
              <a:rPr lang="en-US" sz="2961">
                <a:solidFill>
                  <a:srgbClr val="FFFFFF"/>
                </a:solidFill>
                <a:latin typeface="Georgia Pro"/>
                <a:ea typeface="Georgia Pro"/>
                <a:cs typeface="Georgia Pro"/>
                <a:sym typeface="Georgia Pro"/>
              </a:rPr>
              <a:t>     "name VARCHAR(128) NOT NULL,"</a:t>
            </a:r>
          </a:p>
          <a:p>
            <a:pPr algn="l">
              <a:lnSpc>
                <a:spcPts val="4145"/>
              </a:lnSpc>
            </a:pPr>
            <a:r>
              <a:rPr lang="en-US" sz="2961">
                <a:solidFill>
                  <a:srgbClr val="FFFFFF"/>
                </a:solidFill>
                <a:latin typeface="Georgia Pro"/>
                <a:ea typeface="Georgia Pro"/>
                <a:cs typeface="Georgia Pro"/>
                <a:sym typeface="Georgia Pro"/>
              </a:rPr>
              <a:t>     "FOREIGN KEY (user_id) REFERENCES Users(user_id)"</a:t>
            </a:r>
          </a:p>
          <a:p>
            <a:pPr algn="l">
              <a:lnSpc>
                <a:spcPts val="4145"/>
              </a:lnSpc>
            </a:pPr>
            <a:r>
              <a:rPr lang="en-US" sz="2961">
                <a:solidFill>
                  <a:srgbClr val="FFFFFF"/>
                </a:solidFill>
                <a:latin typeface="Georgia Pro"/>
                <a:ea typeface="Georgia Pro"/>
                <a:cs typeface="Georgia Pro"/>
                <a:sym typeface="Georgia Pro"/>
              </a:rPr>
              <a:t>     ")"</a:t>
            </a:r>
          </a:p>
          <a:p>
            <a:pPr algn="l">
              <a:lnSpc>
                <a:spcPts val="4145"/>
              </a:lnSpc>
              <a:spcBef>
                <a:spcPct val="0"/>
              </a:spcBef>
            </a:pPr>
          </a:p>
        </p:txBody>
      </p:sp>
      <p:sp>
        <p:nvSpPr>
          <p:cNvPr name="TextBox 5" id="5"/>
          <p:cNvSpPr txBox="true"/>
          <p:nvPr/>
        </p:nvSpPr>
        <p:spPr>
          <a:xfrm rot="0">
            <a:off x="244819" y="5502906"/>
            <a:ext cx="12044769" cy="3658586"/>
          </a:xfrm>
          <a:prstGeom prst="rect">
            <a:avLst/>
          </a:prstGeom>
        </p:spPr>
        <p:txBody>
          <a:bodyPr anchor="t" rtlCol="false" tIns="0" lIns="0" bIns="0" rIns="0">
            <a:spAutoFit/>
          </a:bodyPr>
          <a:lstStyle/>
          <a:p>
            <a:pPr algn="l">
              <a:lnSpc>
                <a:spcPts val="3617"/>
              </a:lnSpc>
            </a:pPr>
            <a:r>
              <a:rPr lang="en-US" sz="2584">
                <a:solidFill>
                  <a:srgbClr val="FFFFFF"/>
                </a:solidFill>
                <a:latin typeface="Georgia Pro"/>
                <a:ea typeface="Georgia Pro"/>
                <a:cs typeface="Georgia Pro"/>
                <a:sym typeface="Georgia Pro"/>
              </a:rPr>
              <a:t>"CREATE TABLE PLAYLIST_SONGS("</a:t>
            </a:r>
          </a:p>
          <a:p>
            <a:pPr algn="l">
              <a:lnSpc>
                <a:spcPts val="3617"/>
              </a:lnSpc>
            </a:pPr>
            <a:r>
              <a:rPr lang="en-US" sz="2584">
                <a:solidFill>
                  <a:srgbClr val="FFFFFF"/>
                </a:solidFill>
                <a:latin typeface="Georgia Pro"/>
                <a:ea typeface="Georgia Pro"/>
                <a:cs typeface="Georgia Pro"/>
                <a:sym typeface="Georgia Pro"/>
              </a:rPr>
              <a:t>     "playlist_id VARCHAR(12),"</a:t>
            </a:r>
          </a:p>
          <a:p>
            <a:pPr algn="l">
              <a:lnSpc>
                <a:spcPts val="3617"/>
              </a:lnSpc>
            </a:pPr>
            <a:r>
              <a:rPr lang="en-US" sz="2584">
                <a:solidFill>
                  <a:srgbClr val="FFFFFF"/>
                </a:solidFill>
                <a:latin typeface="Georgia Pro"/>
                <a:ea typeface="Georgia Pro"/>
                <a:cs typeface="Georgia Pro"/>
                <a:sym typeface="Georgia Pro"/>
              </a:rPr>
              <a:t>     "song_id VARCHAR(12),"</a:t>
            </a:r>
          </a:p>
          <a:p>
            <a:pPr algn="l">
              <a:lnSpc>
                <a:spcPts val="3617"/>
              </a:lnSpc>
            </a:pPr>
            <a:r>
              <a:rPr lang="en-US" sz="2584">
                <a:solidFill>
                  <a:srgbClr val="FFFFFF"/>
                </a:solidFill>
                <a:latin typeface="Georgia Pro"/>
                <a:ea typeface="Georgia Pro"/>
                <a:cs typeface="Georgia Pro"/>
                <a:sym typeface="Georgia Pro"/>
              </a:rPr>
              <a:t>     "PRIMARY KEY (playlist_id, song_id),"</a:t>
            </a:r>
          </a:p>
          <a:p>
            <a:pPr algn="l">
              <a:lnSpc>
                <a:spcPts val="3617"/>
              </a:lnSpc>
            </a:pPr>
            <a:r>
              <a:rPr lang="en-US" sz="2584">
                <a:solidFill>
                  <a:srgbClr val="FFFFFF"/>
                </a:solidFill>
                <a:latin typeface="Georgia Pro"/>
                <a:ea typeface="Georgia Pro"/>
                <a:cs typeface="Georgia Pro"/>
                <a:sym typeface="Georgia Pro"/>
              </a:rPr>
              <a:t>     "FOREIGN KEY (playlist_id) REFERENCES Playlist(playlist_id),"</a:t>
            </a:r>
          </a:p>
          <a:p>
            <a:pPr algn="l">
              <a:lnSpc>
                <a:spcPts val="3617"/>
              </a:lnSpc>
            </a:pPr>
            <a:r>
              <a:rPr lang="en-US" sz="2584">
                <a:solidFill>
                  <a:srgbClr val="FFFFFF"/>
                </a:solidFill>
                <a:latin typeface="Georgia Pro"/>
                <a:ea typeface="Georgia Pro"/>
                <a:cs typeface="Georgia Pro"/>
                <a:sym typeface="Georgia Pro"/>
              </a:rPr>
              <a:t>     "FOREIGN KEY (song_id) REFERENCES Songs(song_id)"</a:t>
            </a:r>
          </a:p>
          <a:p>
            <a:pPr algn="l">
              <a:lnSpc>
                <a:spcPts val="3617"/>
              </a:lnSpc>
            </a:pPr>
            <a:r>
              <a:rPr lang="en-US" sz="2584">
                <a:solidFill>
                  <a:srgbClr val="FFFFFF"/>
                </a:solidFill>
                <a:latin typeface="Georgia Pro"/>
                <a:ea typeface="Georgia Pro"/>
                <a:cs typeface="Georgia Pro"/>
                <a:sym typeface="Georgia Pro"/>
              </a:rPr>
              <a:t>     ")"</a:t>
            </a:r>
          </a:p>
          <a:p>
            <a:pPr algn="l">
              <a:lnSpc>
                <a:spcPts val="3617"/>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DAGUIOzmkGQ</dc:identifier>
  <dcterms:modified xsi:type="dcterms:W3CDTF">2011-08-01T06:04:30Z</dcterms:modified>
  <cp:revision>1</cp:revision>
  <dc:title>Study-Tracker-Discord-Bot</dc:title>
</cp:coreProperties>
</file>

<file path=docProps/thumbnail.jpeg>
</file>